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0" r:id="rId2"/>
    <p:sldId id="347" r:id="rId3"/>
    <p:sldId id="346" r:id="rId4"/>
    <p:sldId id="348" r:id="rId5"/>
    <p:sldId id="355" r:id="rId6"/>
    <p:sldId id="356" r:id="rId7"/>
    <p:sldId id="357" r:id="rId8"/>
    <p:sldId id="358" r:id="rId9"/>
    <p:sldId id="359" r:id="rId10"/>
    <p:sldId id="337" r:id="rId11"/>
    <p:sldId id="326" r:id="rId12"/>
    <p:sldId id="34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CC99FF"/>
    <a:srgbClr val="CC66FF"/>
    <a:srgbClr val="5B9BD5"/>
    <a:srgbClr val="598938"/>
    <a:srgbClr val="434140"/>
    <a:srgbClr val="CF5E12"/>
    <a:srgbClr val="337BBD"/>
    <a:srgbClr val="444444"/>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108" d="100"/>
          <a:sy n="108" d="100"/>
        </p:scale>
        <p:origin x="798" y="11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11/19/2020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11</a:t>
            </a:fld>
            <a:endParaRPr lang="en-US"/>
          </a:p>
        </p:txBody>
      </p:sp>
    </p:spTree>
    <p:extLst>
      <p:ext uri="{BB962C8B-B14F-4D97-AF65-F5344CB8AC3E}">
        <p14:creationId xmlns:p14="http://schemas.microsoft.com/office/powerpoint/2010/main" val="615243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56368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a:t>Click Icon To Add Image </a:t>
            </a:r>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45421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powerpoint.sage-fox.com/"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11/19/2020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15"/>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572644" y="6711543"/>
            <a:ext cx="603504" cy="164592"/>
          </a:xfrm>
          <a:prstGeom prst="rect">
            <a:avLst/>
          </a:prstGeom>
          <a:noFill/>
          <a:effectLst>
            <a:glow rad="63500">
              <a:schemeClr val="accent1">
                <a:alpha val="3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0" y="275651"/>
            <a:ext cx="12192000" cy="1415772"/>
            <a:chOff x="1" y="2045457"/>
            <a:chExt cx="12192000" cy="1415772"/>
          </a:xfrm>
        </p:grpSpPr>
        <p:sp>
          <p:nvSpPr>
            <p:cNvPr id="2" name="Rectangle 1"/>
            <p:cNvSpPr/>
            <p:nvPr/>
          </p:nvSpPr>
          <p:spPr>
            <a:xfrm>
              <a:off x="1" y="2207622"/>
              <a:ext cx="12192000" cy="1234440"/>
            </a:xfrm>
            <a:prstGeom prst="rect">
              <a:avLst/>
            </a:prstGeom>
            <a:solidFill>
              <a:schemeClr val="tx1">
                <a:lumMod val="95000"/>
                <a:lumOff val="5000"/>
                <a:alpha val="5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Estrangelo Edessa" panose="03080600000000000000" pitchFamily="66" charset="0"/>
              </a:endParaRPr>
            </a:p>
          </p:txBody>
        </p:sp>
        <p:sp>
          <p:nvSpPr>
            <p:cNvPr id="5" name="TextBox 4"/>
            <p:cNvSpPr txBox="1"/>
            <p:nvPr/>
          </p:nvSpPr>
          <p:spPr>
            <a:xfrm>
              <a:off x="858644" y="2045457"/>
              <a:ext cx="10404087" cy="141577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l-GR" sz="5400" dirty="0">
                  <a:solidFill>
                    <a:schemeClr val="bg1"/>
                  </a:solidFill>
                  <a:latin typeface="Calibri" panose="020F0502020204030204" pitchFamily="34" charset="0"/>
                  <a:cs typeface="Estrangelo Edessa" panose="03080600000000000000" pitchFamily="66" charset="0"/>
                </a:rPr>
                <a:t>Παιχνίδι συναισθημάτων</a:t>
              </a:r>
              <a:endParaRPr lang="en-US" sz="5400" dirty="0">
                <a:solidFill>
                  <a:schemeClr val="bg1"/>
                </a:solidFill>
                <a:latin typeface="Calibri" panose="020F0502020204030204" pitchFamily="34" charset="0"/>
                <a:cs typeface="Estrangelo Edessa" panose="03080600000000000000" pitchFamily="66" charset="0"/>
              </a:endParaRPr>
            </a:p>
            <a:p>
              <a:pPr algn="ctr"/>
              <a:r>
                <a:rPr lang="en-US" sz="3200" dirty="0">
                  <a:solidFill>
                    <a:schemeClr val="bg1"/>
                  </a:solidFill>
                  <a:latin typeface="AR BONNIE" panose="02000000000000000000" pitchFamily="2" charset="0"/>
                  <a:cs typeface="Estrangelo Edessa" panose="03080600000000000000" pitchFamily="66" charset="0"/>
                </a:rPr>
                <a:t>----</a:t>
              </a:r>
              <a:r>
                <a:rPr lang="en-US" sz="3200" dirty="0">
                  <a:solidFill>
                    <a:schemeClr val="bg1"/>
                  </a:solidFill>
                  <a:cs typeface="Estrangelo Edessa" panose="03080600000000000000" pitchFamily="66" charset="0"/>
                </a:rPr>
                <a:t>  </a:t>
              </a:r>
              <a:r>
                <a:rPr lang="el-GR" sz="2800" dirty="0">
                  <a:solidFill>
                    <a:schemeClr val="bg1"/>
                  </a:solidFill>
                  <a:cs typeface="Estrangelo Edessa" panose="03080600000000000000" pitchFamily="66" charset="0"/>
                </a:rPr>
                <a:t>Για παιδιά</a:t>
              </a:r>
              <a:r>
                <a:rPr lang="en-US" sz="2800" dirty="0">
                  <a:solidFill>
                    <a:schemeClr val="bg1"/>
                  </a:solidFill>
                  <a:cs typeface="Estrangelo Edessa" panose="03080600000000000000" pitchFamily="66" charset="0"/>
                </a:rPr>
                <a:t> </a:t>
              </a:r>
              <a:r>
                <a:rPr lang="en-US" sz="3200" dirty="0">
                  <a:solidFill>
                    <a:schemeClr val="bg1"/>
                  </a:solidFill>
                  <a:latin typeface="AR BONNIE" panose="02000000000000000000" pitchFamily="2" charset="0"/>
                  <a:cs typeface="Estrangelo Edessa" panose="03080600000000000000" pitchFamily="66" charset="0"/>
                </a:rPr>
                <a:t>----</a:t>
              </a:r>
            </a:p>
          </p:txBody>
        </p:sp>
      </p:grpSp>
      <p:grpSp>
        <p:nvGrpSpPr>
          <p:cNvPr id="7" name="Group 6"/>
          <p:cNvGrpSpPr/>
          <p:nvPr/>
        </p:nvGrpSpPr>
        <p:grpSpPr>
          <a:xfrm>
            <a:off x="0" y="5856923"/>
            <a:ext cx="12192000" cy="615553"/>
            <a:chOff x="0" y="5856923"/>
            <a:chExt cx="12192000" cy="615553"/>
          </a:xfrm>
        </p:grpSpPr>
        <p:sp>
          <p:nvSpPr>
            <p:cNvPr id="4" name="Rectangle 3"/>
            <p:cNvSpPr/>
            <p:nvPr/>
          </p:nvSpPr>
          <p:spPr>
            <a:xfrm>
              <a:off x="0" y="5917324"/>
              <a:ext cx="12192000" cy="494753"/>
            </a:xfrm>
            <a:prstGeom prst="rect">
              <a:avLst/>
            </a:prstGeom>
            <a:solidFill>
              <a:schemeClr val="tx1">
                <a:lumMod val="95000"/>
                <a:lumOff val="5000"/>
                <a:alpha val="5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i="1" dirty="0">
                <a:solidFill>
                  <a:schemeClr val="tx1"/>
                </a:solidFill>
                <a:latin typeface="Calibri" panose="020F0502020204030204" pitchFamily="34" charset="0"/>
                <a:cs typeface="Estrangelo Edessa" panose="03080600000000000000" pitchFamily="66" charset="0"/>
              </a:endParaRPr>
            </a:p>
          </p:txBody>
        </p:sp>
        <p:sp>
          <p:nvSpPr>
            <p:cNvPr id="6" name="TextBox 5"/>
            <p:cNvSpPr txBox="1"/>
            <p:nvPr/>
          </p:nvSpPr>
          <p:spPr>
            <a:xfrm>
              <a:off x="735980" y="5856923"/>
              <a:ext cx="10649415" cy="61555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dirty="0">
                  <a:solidFill>
                    <a:schemeClr val="bg1"/>
                  </a:solidFill>
                  <a:latin typeface="Calibri" panose="020F0502020204030204" pitchFamily="34" charset="0"/>
                  <a:cs typeface="Estrangelo Edessa" panose="03080600000000000000" pitchFamily="66" charset="0"/>
                </a:rPr>
                <a:t>Katerina Papaioannou</a:t>
              </a:r>
            </a:p>
            <a:p>
              <a:pPr algn="ctr"/>
              <a:r>
                <a:rPr lang="en-US" sz="1400" i="1" dirty="0">
                  <a:solidFill>
                    <a:schemeClr val="bg1"/>
                  </a:solidFill>
                  <a:latin typeface="+mj-lt"/>
                  <a:cs typeface="Estrangelo Edessa" panose="03080600000000000000" pitchFamily="66" charset="0"/>
                </a:rPr>
                <a:t>Kids Life Coach</a:t>
              </a:r>
            </a:p>
          </p:txBody>
        </p:sp>
      </p:grpSp>
      <p:grpSp>
        <p:nvGrpSpPr>
          <p:cNvPr id="9" name="Group 8"/>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10" name="Freeform 9"/>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10"/>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1162547" y="1861938"/>
            <a:ext cx="1706880" cy="508000"/>
            <a:chOff x="9553955" y="2374990"/>
            <a:chExt cx="1706880" cy="508000"/>
          </a:xfrm>
        </p:grpSpPr>
        <p:cxnSp>
          <p:nvCxnSpPr>
            <p:cNvPr id="16" name="Straight Connector 15"/>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7" name="Trapezoid 16"/>
            <p:cNvSpPr/>
            <p:nvPr/>
          </p:nvSpPr>
          <p:spPr>
            <a:xfrm rot="10800000" flipH="1">
              <a:off x="9926489" y="2675556"/>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Parallelogram 17"/>
            <p:cNvSpPr/>
            <p:nvPr/>
          </p:nvSpPr>
          <p:spPr>
            <a:xfrm flipV="1">
              <a:off x="9679888" y="2374990"/>
              <a:ext cx="1312339" cy="508000"/>
            </a:xfrm>
            <a:prstGeom prst="parallelogram">
              <a:avLst>
                <a:gd name="adj" fmla="val 63243"/>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3" name="Rectangle 22"/>
          <p:cNvSpPr/>
          <p:nvPr/>
        </p:nvSpPr>
        <p:spPr bwMode="auto">
          <a:xfrm>
            <a:off x="-4979" y="2118696"/>
            <a:ext cx="12192000" cy="3875063"/>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25" name="Freeform 24"/>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l-GR" sz="2400" dirty="0">
                <a:solidFill>
                  <a:schemeClr val="bg1">
                    <a:lumMod val="85000"/>
                  </a:schemeClr>
                </a:solidFill>
              </a:rPr>
              <a:t>ΟΡΙΣΜΟΙ</a:t>
            </a:r>
            <a:endParaRPr lang="en-US" sz="2400" dirty="0">
              <a:solidFill>
                <a:schemeClr val="bg1">
                  <a:lumMod val="85000"/>
                </a:schemeClr>
              </a:solidFill>
            </a:endParaRPr>
          </a:p>
        </p:txBody>
      </p:sp>
      <p:grpSp>
        <p:nvGrpSpPr>
          <p:cNvPr id="4" name="Group 3"/>
          <p:cNvGrpSpPr/>
          <p:nvPr/>
        </p:nvGrpSpPr>
        <p:grpSpPr>
          <a:xfrm>
            <a:off x="1283144" y="1864696"/>
            <a:ext cx="987427" cy="1447800"/>
            <a:chOff x="940834" y="1572419"/>
            <a:chExt cx="987427" cy="1447800"/>
          </a:xfrm>
        </p:grpSpPr>
        <p:sp>
          <p:nvSpPr>
            <p:cNvPr id="20" name="Freeform 19"/>
            <p:cNvSpPr/>
            <p:nvPr/>
          </p:nvSpPr>
          <p:spPr>
            <a:xfrm rot="16200000" flipH="1" flipV="1">
              <a:off x="710648" y="180260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758" y="1826419"/>
              <a:ext cx="737705" cy="693443"/>
            </a:xfrm>
            <a:prstGeom prst="rect">
              <a:avLst/>
            </a:prstGeom>
            <a:effectLst>
              <a:outerShdw blurRad="50800" dist="38100" dir="2700000" algn="tl" rotWithShape="0">
                <a:prstClr val="black">
                  <a:alpha val="40000"/>
                </a:prstClr>
              </a:outerShdw>
            </a:effectLst>
          </p:spPr>
        </p:pic>
      </p:grpSp>
      <p:sp>
        <p:nvSpPr>
          <p:cNvPr id="19" name="Rectangle 1">
            <a:extLst>
              <a:ext uri="{FF2B5EF4-FFF2-40B4-BE49-F238E27FC236}">
                <a16:creationId xmlns:a16="http://schemas.microsoft.com/office/drawing/2014/main" id="{AC348BEC-9244-4A74-AED8-D0F44B9D1272}"/>
              </a:ext>
            </a:extLst>
          </p:cNvPr>
          <p:cNvSpPr/>
          <p:nvPr/>
        </p:nvSpPr>
        <p:spPr>
          <a:xfrm>
            <a:off x="2183701" y="3384000"/>
            <a:ext cx="4615451" cy="3008772"/>
          </a:xfrm>
          <a:prstGeom prst="rect">
            <a:avLst/>
          </a:prstGeom>
        </p:spPr>
        <p:txBody>
          <a:bodyPr wrap="square" numCol="1" spcCol="1080000">
            <a:spAutoFit/>
          </a:bodyPr>
          <a:lstStyle/>
          <a:p>
            <a:r>
              <a:rPr lang="el-GR" sz="2400" dirty="0">
                <a:solidFill>
                  <a:schemeClr val="bg1">
                    <a:lumMod val="75000"/>
                  </a:schemeClr>
                </a:solidFill>
                <a:cs typeface="Estrangelo Edessa" panose="03080600000000000000" pitchFamily="66" charset="0"/>
              </a:rPr>
              <a:t>Οριζόντια</a:t>
            </a:r>
          </a:p>
          <a:p>
            <a:pPr marL="342900" indent="-342900">
              <a:lnSpc>
                <a:spcPct val="150000"/>
              </a:lnSpc>
              <a:buFont typeface="+mj-lt"/>
              <a:buAutoNum type="arabicPeriod"/>
            </a:pPr>
            <a:r>
              <a:rPr lang="el-GR" sz="1600" dirty="0">
                <a:solidFill>
                  <a:schemeClr val="bg1">
                    <a:lumMod val="75000"/>
                  </a:schemeClr>
                </a:solidFill>
                <a:cs typeface="Estrangelo Edessa" panose="03080600000000000000" pitchFamily="66" charset="0"/>
              </a:rPr>
              <a:t>...μας λείπει ένα αγαπημένο μας πρόσωπο</a:t>
            </a:r>
          </a:p>
          <a:p>
            <a:pPr marL="342900" indent="-342900">
              <a:lnSpc>
                <a:spcPct val="150000"/>
              </a:lnSpc>
              <a:buFont typeface="+mj-lt"/>
              <a:buAutoNum type="arabicPeriod"/>
            </a:pPr>
            <a:r>
              <a:rPr lang="el-GR" sz="1600" dirty="0">
                <a:solidFill>
                  <a:schemeClr val="bg1">
                    <a:lumMod val="75000"/>
                  </a:schemeClr>
                </a:solidFill>
                <a:cs typeface="Estrangelo Edessa" panose="03080600000000000000" pitchFamily="66" charset="0"/>
              </a:rPr>
              <a:t>…ετοιμάζουμε ένα πάρτι στο σπίτι</a:t>
            </a:r>
          </a:p>
          <a:p>
            <a:pPr marL="342900" indent="-342900">
              <a:lnSpc>
                <a:spcPct val="150000"/>
              </a:lnSpc>
              <a:buFont typeface="+mj-lt"/>
              <a:buAutoNum type="arabicPeriod"/>
            </a:pPr>
            <a:r>
              <a:rPr lang="el-GR" sz="1600" dirty="0">
                <a:solidFill>
                  <a:schemeClr val="bg1">
                    <a:lumMod val="75000"/>
                  </a:schemeClr>
                </a:solidFill>
                <a:cs typeface="Estrangelo Edessa" panose="03080600000000000000" pitchFamily="66" charset="0"/>
              </a:rPr>
              <a:t>…δούμε ένα φίδι</a:t>
            </a:r>
          </a:p>
          <a:p>
            <a:pPr marL="342900" indent="-342900">
              <a:lnSpc>
                <a:spcPct val="150000"/>
              </a:lnSpc>
              <a:buFont typeface="+mj-lt"/>
              <a:buAutoNum type="arabicPeriod"/>
            </a:pPr>
            <a:r>
              <a:rPr lang="el-GR" sz="1600" dirty="0">
                <a:solidFill>
                  <a:schemeClr val="bg1">
                    <a:lumMod val="75000"/>
                  </a:schemeClr>
                </a:solidFill>
                <a:cs typeface="Estrangelo Edessa" panose="03080600000000000000" pitchFamily="66" charset="0"/>
              </a:rPr>
              <a:t>…ακυρώνεται μια εκδρομή λόγω καιρού</a:t>
            </a:r>
          </a:p>
          <a:p>
            <a:pPr marL="342900" indent="-342900">
              <a:lnSpc>
                <a:spcPct val="150000"/>
              </a:lnSpc>
              <a:buFont typeface="+mj-lt"/>
              <a:buAutoNum type="arabicPeriod"/>
            </a:pPr>
            <a:r>
              <a:rPr lang="el-GR" sz="1600" dirty="0">
                <a:solidFill>
                  <a:schemeClr val="bg1">
                    <a:lumMod val="75000"/>
                  </a:schemeClr>
                </a:solidFill>
                <a:cs typeface="Estrangelo Edessa" panose="03080600000000000000" pitchFamily="66" charset="0"/>
              </a:rPr>
              <a:t>…αποκαλύπτεται ένα ψέμα που έχουμε πει</a:t>
            </a:r>
          </a:p>
          <a:p>
            <a:pPr marL="342900" indent="-342900">
              <a:lnSpc>
                <a:spcPct val="150000"/>
              </a:lnSpc>
              <a:buFont typeface="+mj-lt"/>
              <a:buAutoNum type="arabicPeriod"/>
            </a:pPr>
            <a:r>
              <a:rPr lang="el-GR" sz="1600" dirty="0">
                <a:solidFill>
                  <a:schemeClr val="bg1">
                    <a:lumMod val="75000"/>
                  </a:schemeClr>
                </a:solidFill>
                <a:cs typeface="Estrangelo Edessa" panose="03080600000000000000" pitchFamily="66" charset="0"/>
              </a:rPr>
              <a:t>…πιστεύουμε ότι όλα θα πάνε καλά</a:t>
            </a:r>
          </a:p>
          <a:p>
            <a:pPr marL="342900" indent="-342900">
              <a:lnSpc>
                <a:spcPct val="150000"/>
              </a:lnSpc>
              <a:buFont typeface="+mj-lt"/>
              <a:buAutoNum type="arabicPeriod"/>
            </a:pPr>
            <a:r>
              <a:rPr lang="el-GR" sz="1600" dirty="0">
                <a:solidFill>
                  <a:schemeClr val="bg1">
                    <a:lumMod val="75000"/>
                  </a:schemeClr>
                </a:solidFill>
                <a:cs typeface="Estrangelo Edessa" panose="03080600000000000000" pitchFamily="66" charset="0"/>
              </a:rPr>
              <a:t>…παίζουμε με ένα φίλο μας </a:t>
            </a:r>
          </a:p>
        </p:txBody>
      </p:sp>
      <p:sp>
        <p:nvSpPr>
          <p:cNvPr id="2" name="Rectangle 1"/>
          <p:cNvSpPr/>
          <p:nvPr/>
        </p:nvSpPr>
        <p:spPr>
          <a:xfrm>
            <a:off x="2183701" y="2160000"/>
            <a:ext cx="8822554" cy="1384995"/>
          </a:xfrm>
          <a:prstGeom prst="rect">
            <a:avLst/>
          </a:prstGeom>
        </p:spPr>
        <p:txBody>
          <a:bodyPr wrap="square">
            <a:spAutoFit/>
          </a:bodyPr>
          <a:lstStyle/>
          <a:p>
            <a:pPr algn="ctr"/>
            <a:r>
              <a:rPr lang="el-GR" sz="2800" dirty="0">
                <a:solidFill>
                  <a:schemeClr val="bg1">
                    <a:lumMod val="75000"/>
                  </a:schemeClr>
                </a:solidFill>
              </a:rPr>
              <a:t>Αυτό το συναίσθημα νιώθουμε όταν….</a:t>
            </a:r>
          </a:p>
          <a:p>
            <a:pPr algn="ctr"/>
            <a:r>
              <a:rPr lang="el-GR" sz="2400" dirty="0">
                <a:solidFill>
                  <a:schemeClr val="bg1">
                    <a:lumMod val="75000"/>
                  </a:schemeClr>
                </a:solidFill>
              </a:rPr>
              <a:t> </a:t>
            </a:r>
          </a:p>
          <a:p>
            <a:pPr algn="ctr"/>
            <a:endParaRPr lang="el-GR" sz="800" dirty="0">
              <a:solidFill>
                <a:schemeClr val="bg1">
                  <a:lumMod val="75000"/>
                </a:schemeClr>
              </a:solidFill>
              <a:cs typeface="Estrangelo Edessa" panose="03080600000000000000" pitchFamily="66" charset="0"/>
            </a:endParaRPr>
          </a:p>
          <a:p>
            <a:endParaRPr lang="el-GR" sz="2400" dirty="0">
              <a:solidFill>
                <a:schemeClr val="bg1">
                  <a:lumMod val="75000"/>
                </a:schemeClr>
              </a:solidFill>
              <a:cs typeface="Estrangelo Edessa" panose="03080600000000000000" pitchFamily="66" charset="0"/>
            </a:endParaRPr>
          </a:p>
        </p:txBody>
      </p:sp>
      <p:sp>
        <p:nvSpPr>
          <p:cNvPr id="21" name="Rectangle 1">
            <a:extLst>
              <a:ext uri="{FF2B5EF4-FFF2-40B4-BE49-F238E27FC236}">
                <a16:creationId xmlns:a16="http://schemas.microsoft.com/office/drawing/2014/main" id="{33358EB7-B9B6-43C6-9433-03CDFBED9285}"/>
              </a:ext>
            </a:extLst>
          </p:cNvPr>
          <p:cNvSpPr/>
          <p:nvPr/>
        </p:nvSpPr>
        <p:spPr>
          <a:xfrm>
            <a:off x="6374167" y="2880000"/>
            <a:ext cx="5812854" cy="3788858"/>
          </a:xfrm>
          <a:prstGeom prst="rect">
            <a:avLst/>
          </a:prstGeom>
        </p:spPr>
        <p:txBody>
          <a:bodyPr wrap="square" numCol="1" spcCol="1080000">
            <a:spAutoFit/>
          </a:bodyPr>
          <a:lstStyle/>
          <a:p>
            <a:r>
              <a:rPr lang="el-GR" sz="2400" dirty="0">
                <a:solidFill>
                  <a:schemeClr val="bg1">
                    <a:lumMod val="75000"/>
                  </a:schemeClr>
                </a:solidFill>
                <a:cs typeface="Estrangelo Edessa" panose="03080600000000000000" pitchFamily="66" charset="0"/>
              </a:rPr>
              <a:t>Κάθετα</a:t>
            </a:r>
          </a:p>
          <a:p>
            <a:pPr marL="342900" indent="-342900">
              <a:lnSpc>
                <a:spcPct val="150000"/>
              </a:lnSpc>
              <a:buFont typeface="+mj-lt"/>
              <a:buAutoNum type="arabicPeriod"/>
            </a:pPr>
            <a:r>
              <a:rPr lang="el-GR" sz="1600" dirty="0">
                <a:solidFill>
                  <a:schemeClr val="bg1">
                    <a:lumMod val="75000"/>
                  </a:schemeClr>
                </a:solidFill>
                <a:cs typeface="Estrangelo Edessa" panose="03080600000000000000" pitchFamily="66" charset="0"/>
              </a:rPr>
              <a:t>...καταφέρουμε κάτι δύσκολο (ένα παζλ)</a:t>
            </a:r>
          </a:p>
          <a:p>
            <a:pPr marL="342900" indent="-342900">
              <a:lnSpc>
                <a:spcPct val="150000"/>
              </a:lnSpc>
              <a:buFont typeface="+mj-lt"/>
              <a:buAutoNum type="arabicPeriod"/>
            </a:pPr>
            <a:r>
              <a:rPr lang="el-GR" sz="1600" dirty="0">
                <a:solidFill>
                  <a:schemeClr val="bg1">
                    <a:lumMod val="75000"/>
                  </a:schemeClr>
                </a:solidFill>
                <a:cs typeface="Estrangelo Edessa" panose="03080600000000000000" pitchFamily="66" charset="0"/>
              </a:rPr>
              <a:t>…μας έχει θυμώσει κάποιος πάρα πολύ</a:t>
            </a:r>
          </a:p>
          <a:p>
            <a:pPr marL="342900" indent="-342900">
              <a:lnSpc>
                <a:spcPct val="150000"/>
              </a:lnSpc>
              <a:buFont typeface="+mj-lt"/>
              <a:buAutoNum type="arabicPeriod"/>
            </a:pPr>
            <a:r>
              <a:rPr lang="el-GR" sz="1600" dirty="0">
                <a:solidFill>
                  <a:schemeClr val="bg1">
                    <a:lumMod val="75000"/>
                  </a:schemeClr>
                </a:solidFill>
                <a:cs typeface="Estrangelo Edessa" panose="03080600000000000000" pitchFamily="66" charset="0"/>
              </a:rPr>
              <a:t>…κάποιο παιδί έχει ένα παιχνίδι που θέλουμε και εμείς </a:t>
            </a:r>
          </a:p>
          <a:p>
            <a:pPr marL="342900" indent="-342900">
              <a:lnSpc>
                <a:spcPct val="150000"/>
              </a:lnSpc>
              <a:buFont typeface="+mj-lt"/>
              <a:buAutoNum type="arabicPeriod"/>
            </a:pPr>
            <a:r>
              <a:rPr lang="el-GR" sz="1600" dirty="0">
                <a:solidFill>
                  <a:schemeClr val="bg1">
                    <a:lumMod val="75000"/>
                  </a:schemeClr>
                </a:solidFill>
                <a:cs typeface="Estrangelo Edessa" panose="03080600000000000000" pitchFamily="66" charset="0"/>
              </a:rPr>
              <a:t>…έρχεται ξαφνικά στο σπίτι μας ένας φίλος που δεν περιμέναμε</a:t>
            </a:r>
          </a:p>
          <a:p>
            <a:pPr marL="342900" indent="-342900">
              <a:lnSpc>
                <a:spcPct val="150000"/>
              </a:lnSpc>
              <a:buFont typeface="+mj-lt"/>
              <a:buAutoNum type="arabicPeriod"/>
            </a:pPr>
            <a:r>
              <a:rPr lang="el-GR" sz="1600" dirty="0">
                <a:solidFill>
                  <a:schemeClr val="bg1">
                    <a:lumMod val="75000"/>
                  </a:schemeClr>
                </a:solidFill>
                <a:cs typeface="Estrangelo Edessa" panose="03080600000000000000" pitchFamily="66" charset="0"/>
              </a:rPr>
              <a:t>…ετοιμαζόμαστε να πούμε ένα ποίημα μπροστά σε πολύ κόσμο</a:t>
            </a:r>
          </a:p>
          <a:p>
            <a:pPr marL="342900" indent="-342900">
              <a:lnSpc>
                <a:spcPct val="150000"/>
              </a:lnSpc>
              <a:buFont typeface="+mj-lt"/>
              <a:buAutoNum type="arabicPeriod"/>
            </a:pPr>
            <a:r>
              <a:rPr lang="el-GR" sz="1600" dirty="0">
                <a:solidFill>
                  <a:schemeClr val="bg1">
                    <a:lumMod val="75000"/>
                  </a:schemeClr>
                </a:solidFill>
                <a:cs typeface="Estrangelo Edessa" panose="03080600000000000000" pitchFamily="66" charset="0"/>
              </a:rPr>
              <a:t>…δεν νιώθουμε καθόλου θυμό</a:t>
            </a:r>
          </a:p>
          <a:p>
            <a:pPr marL="342900" indent="-342900">
              <a:lnSpc>
                <a:spcPct val="150000"/>
              </a:lnSpc>
              <a:buFont typeface="+mj-lt"/>
              <a:buAutoNum type="arabicPeriod"/>
            </a:pPr>
            <a:r>
              <a:rPr lang="el-GR" sz="1600" dirty="0">
                <a:solidFill>
                  <a:schemeClr val="bg1">
                    <a:lumMod val="75000"/>
                  </a:schemeClr>
                </a:solidFill>
                <a:cs typeface="Estrangelo Edessa" panose="03080600000000000000" pitchFamily="66" charset="0"/>
              </a:rPr>
              <a:t>…κάποιος κάνει κάτι που μας ενοχλεί</a:t>
            </a:r>
          </a:p>
          <a:p>
            <a:pPr marL="342900" indent="-342900">
              <a:lnSpc>
                <a:spcPct val="150000"/>
              </a:lnSpc>
              <a:buFont typeface="+mj-lt"/>
              <a:buAutoNum type="arabicPeriod"/>
            </a:pPr>
            <a:r>
              <a:rPr lang="el-GR" dirty="0">
                <a:solidFill>
                  <a:schemeClr val="bg1">
                    <a:lumMod val="75000"/>
                  </a:schemeClr>
                </a:solidFill>
                <a:cs typeface="Estrangelo Edessa" panose="03080600000000000000" pitchFamily="66" charset="0"/>
              </a:rPr>
              <a:t>…κάνουμε κάτι κακό</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1+#ppt_w/2"/>
                                          </p:val>
                                        </p:tav>
                                        <p:tav tm="100000">
                                          <p:val>
                                            <p:strVal val="#ppt_x"/>
                                          </p:val>
                                        </p:tav>
                                      </p:tavLst>
                                    </p:anim>
                                    <p:anim calcmode="lin" valueType="num">
                                      <p:cBhvr additive="base">
                                        <p:cTn id="15" dur="500" fill="hold"/>
                                        <p:tgtEl>
                                          <p:spTgt spid="15"/>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19" grpId="0"/>
      <p:bldP spid="2"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16241"/>
            <a:ext cx="12192000" cy="4786626"/>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4" name="Group 33"/>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35" name="Freeform 34"/>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35"/>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l-GR" sz="2400" dirty="0">
                <a:solidFill>
                  <a:schemeClr val="bg1">
                    <a:lumMod val="85000"/>
                  </a:schemeClr>
                </a:solidFill>
              </a:rPr>
              <a:t>Σταυρόλεξο</a:t>
            </a:r>
            <a:endParaRPr lang="en-US" sz="2400" dirty="0">
              <a:solidFill>
                <a:schemeClr val="bg1">
                  <a:lumMod val="85000"/>
                </a:schemeClr>
              </a:solidFill>
            </a:endParaRPr>
          </a:p>
        </p:txBody>
      </p:sp>
      <p:sp>
        <p:nvSpPr>
          <p:cNvPr id="2" name="Ορθογώνιο 1">
            <a:extLst>
              <a:ext uri="{FF2B5EF4-FFF2-40B4-BE49-F238E27FC236}">
                <a16:creationId xmlns:a16="http://schemas.microsoft.com/office/drawing/2014/main" id="{A10B46B2-CED3-49F8-A9FD-FF5D3764CA5C}"/>
              </a:ext>
            </a:extLst>
          </p:cNvPr>
          <p:cNvSpPr/>
          <p:nvPr/>
        </p:nvSpPr>
        <p:spPr>
          <a:xfrm>
            <a:off x="2177754" y="1216241"/>
            <a:ext cx="9501216" cy="4786626"/>
          </a:xfrm>
          <a:prstGeom prst="rect">
            <a:avLst/>
          </a:prstGeom>
          <a:blipFill dpi="0" rotWithShape="1">
            <a:blip r:embed="rId4">
              <a:alphaModFix amt="6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6159564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0" y="275651"/>
            <a:ext cx="12192000" cy="1415772"/>
            <a:chOff x="1" y="2045457"/>
            <a:chExt cx="12192000" cy="1415772"/>
          </a:xfrm>
        </p:grpSpPr>
        <p:sp>
          <p:nvSpPr>
            <p:cNvPr id="2" name="Rectangle 1"/>
            <p:cNvSpPr/>
            <p:nvPr/>
          </p:nvSpPr>
          <p:spPr>
            <a:xfrm>
              <a:off x="1" y="2207622"/>
              <a:ext cx="12192000" cy="1234440"/>
            </a:xfrm>
            <a:prstGeom prst="rect">
              <a:avLst/>
            </a:prstGeom>
            <a:solidFill>
              <a:schemeClr val="tx1">
                <a:lumMod val="95000"/>
                <a:lumOff val="5000"/>
                <a:alpha val="5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Estrangelo Edessa" panose="03080600000000000000" pitchFamily="66" charset="0"/>
              </a:endParaRPr>
            </a:p>
          </p:txBody>
        </p:sp>
        <p:sp>
          <p:nvSpPr>
            <p:cNvPr id="5" name="TextBox 4"/>
            <p:cNvSpPr txBox="1"/>
            <p:nvPr/>
          </p:nvSpPr>
          <p:spPr>
            <a:xfrm>
              <a:off x="858644" y="2045457"/>
              <a:ext cx="10404087" cy="1415772"/>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Estrangelo Edessa" panose="03080600000000000000" pitchFamily="66" charset="0"/>
                </a:rPr>
                <a:t>Παιχνίδι συναισθημάτων</a:t>
              </a:r>
              <a:endParaRPr kumimoji="0" lang="en-US"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Estrangelo Edessa" panose="03080600000000000000"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 BONNIE" panose="02000000000000000000" pitchFamily="2" charset="0"/>
                  <a:ea typeface="+mn-ea"/>
                  <a:cs typeface="Estrangelo Edessa" panose="03080600000000000000" pitchFamily="66" charset="0"/>
                </a:rPr>
                <a:t>----</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Estrangelo Edessa" panose="03080600000000000000" pitchFamily="66" charset="0"/>
                </a:rPr>
                <a:t>  </a:t>
              </a:r>
              <a:r>
                <a:rPr kumimoji="0" lang="el-GR" sz="2800" b="0" i="0" u="none" strike="noStrike" kern="1200" cap="none" spc="0" normalizeH="0" baseline="0" noProof="0" dirty="0">
                  <a:ln>
                    <a:noFill/>
                  </a:ln>
                  <a:solidFill>
                    <a:prstClr val="white"/>
                  </a:solidFill>
                  <a:effectLst/>
                  <a:uLnTx/>
                  <a:uFillTx/>
                  <a:latin typeface="Calibri" panose="020F0502020204030204"/>
                  <a:ea typeface="+mn-ea"/>
                  <a:cs typeface="Estrangelo Edessa" panose="03080600000000000000" pitchFamily="66" charset="0"/>
                </a:rPr>
                <a:t>Για παιδιά</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Estrangelo Edessa" panose="03080600000000000000" pitchFamily="66" charset="0"/>
                </a:rPr>
                <a:t> </a:t>
              </a:r>
              <a:r>
                <a:rPr kumimoji="0" lang="en-US" sz="3200" b="0" i="0" u="none" strike="noStrike" kern="1200" cap="none" spc="0" normalizeH="0" baseline="0" noProof="0" dirty="0">
                  <a:ln>
                    <a:noFill/>
                  </a:ln>
                  <a:solidFill>
                    <a:prstClr val="white"/>
                  </a:solidFill>
                  <a:effectLst/>
                  <a:uLnTx/>
                  <a:uFillTx/>
                  <a:latin typeface="AR BONNIE" panose="02000000000000000000" pitchFamily="2" charset="0"/>
                  <a:ea typeface="+mn-ea"/>
                  <a:cs typeface="Estrangelo Edessa" panose="03080600000000000000" pitchFamily="66" charset="0"/>
                </a:rPr>
                <a:t>----</a:t>
              </a:r>
            </a:p>
          </p:txBody>
        </p:sp>
      </p:grpSp>
      <p:grpSp>
        <p:nvGrpSpPr>
          <p:cNvPr id="7" name="Group 6"/>
          <p:cNvGrpSpPr/>
          <p:nvPr/>
        </p:nvGrpSpPr>
        <p:grpSpPr>
          <a:xfrm>
            <a:off x="0" y="5856923"/>
            <a:ext cx="12192000" cy="615553"/>
            <a:chOff x="0" y="5856923"/>
            <a:chExt cx="12192000" cy="615553"/>
          </a:xfrm>
        </p:grpSpPr>
        <p:sp>
          <p:nvSpPr>
            <p:cNvPr id="4" name="Rectangle 3"/>
            <p:cNvSpPr/>
            <p:nvPr/>
          </p:nvSpPr>
          <p:spPr>
            <a:xfrm>
              <a:off x="0" y="5917324"/>
              <a:ext cx="12192000" cy="494753"/>
            </a:xfrm>
            <a:prstGeom prst="rect">
              <a:avLst/>
            </a:prstGeom>
            <a:solidFill>
              <a:schemeClr val="tx1">
                <a:lumMod val="95000"/>
                <a:lumOff val="5000"/>
                <a:alpha val="5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Estrangelo Edessa" panose="03080600000000000000" pitchFamily="66" charset="0"/>
              </a:endParaRPr>
            </a:p>
          </p:txBody>
        </p:sp>
        <p:sp>
          <p:nvSpPr>
            <p:cNvPr id="6" name="TextBox 5"/>
            <p:cNvSpPr txBox="1"/>
            <p:nvPr/>
          </p:nvSpPr>
          <p:spPr>
            <a:xfrm>
              <a:off x="735980" y="5856923"/>
              <a:ext cx="10649415" cy="61555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Estrangelo Edessa" panose="03080600000000000000" pitchFamily="66" charset="0"/>
                </a:rPr>
                <a:t>Katerina Papaioannou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Calibri Light" panose="020F0302020204030204"/>
                  <a:ea typeface="+mn-ea"/>
                  <a:cs typeface="Estrangelo Edessa" panose="03080600000000000000" pitchFamily="66" charset="0"/>
                </a:rPr>
                <a:t>Kids L</a:t>
              </a:r>
              <a:r>
                <a:rPr lang="en-US" sz="1400" i="1" dirty="0" err="1">
                  <a:solidFill>
                    <a:prstClr val="white"/>
                  </a:solidFill>
                  <a:latin typeface="Calibri Light" panose="020F0302020204030204"/>
                  <a:cs typeface="Estrangelo Edessa" panose="03080600000000000000" pitchFamily="66" charset="0"/>
                </a:rPr>
                <a:t>ife</a:t>
              </a:r>
              <a:r>
                <a:rPr kumimoji="0" lang="en-US" sz="1400" b="0" i="1" u="none" strike="noStrike" kern="1200" cap="none" spc="0" normalizeH="0" baseline="0" noProof="0" dirty="0">
                  <a:ln>
                    <a:noFill/>
                  </a:ln>
                  <a:solidFill>
                    <a:prstClr val="white"/>
                  </a:solidFill>
                  <a:effectLst/>
                  <a:uLnTx/>
                  <a:uFillTx/>
                  <a:latin typeface="Calibri Light" panose="020F0302020204030204"/>
                  <a:ea typeface="+mn-ea"/>
                  <a:cs typeface="Estrangelo Edessa" panose="03080600000000000000" pitchFamily="66" charset="0"/>
                </a:rPr>
                <a:t> Coach</a:t>
              </a:r>
            </a:p>
          </p:txBody>
        </p:sp>
      </p:grpSp>
      <p:grpSp>
        <p:nvGrpSpPr>
          <p:cNvPr id="9" name="Group 8"/>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10" name="Freeform 9"/>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10"/>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851726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grpSp>
        <p:nvGrpSpPr>
          <p:cNvPr id="23" name="Group 22"/>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25" name="Freeform 24"/>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25"/>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p:cNvSpPr/>
          <p:nvPr/>
        </p:nvSpPr>
        <p:spPr>
          <a:xfrm>
            <a:off x="3567848" y="1814872"/>
            <a:ext cx="2458064" cy="3352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11"/>
          <p:cNvGrpSpPr/>
          <p:nvPr/>
        </p:nvGrpSpPr>
        <p:grpSpPr>
          <a:xfrm>
            <a:off x="4047580" y="1606592"/>
            <a:ext cx="1498600" cy="995516"/>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Text Placeholder 3"/>
          <p:cNvSpPr txBox="1">
            <a:spLocks/>
          </p:cNvSpPr>
          <p:nvPr/>
        </p:nvSpPr>
        <p:spPr>
          <a:xfrm>
            <a:off x="3683726" y="2703873"/>
            <a:ext cx="2342186" cy="174817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1219170">
              <a:spcBef>
                <a:spcPct val="20000"/>
              </a:spcBef>
              <a:defRPr/>
            </a:pPr>
            <a:r>
              <a:rPr lang="el-GR" sz="2000" b="1" dirty="0">
                <a:solidFill>
                  <a:srgbClr val="5B9BD5"/>
                </a:solidFill>
              </a:rPr>
              <a:t>Λύπη</a:t>
            </a:r>
          </a:p>
          <a:p>
            <a:pPr lvl="0" algn="l" defTabSz="1219170">
              <a:spcBef>
                <a:spcPct val="20000"/>
              </a:spcBef>
              <a:defRPr/>
            </a:pPr>
            <a:r>
              <a:rPr lang="el-GR" sz="1300" dirty="0">
                <a:solidFill>
                  <a:prstClr val="black">
                    <a:lumMod val="65000"/>
                    <a:lumOff val="35000"/>
                  </a:prstClr>
                </a:solidFill>
              </a:rPr>
              <a:t>Είναι ένα δυσάρεστο συναίσθημα που μας προκαλεί στεναχώρια, ψυχικό πόνο, πικρία, δυστυχία, συμπόνια για μια αρνητική κατάσταση. Όταν νιώθουμε λύπη κλαίμε, πονάμε και δεν αισθανόμαστε καλά.</a:t>
            </a:r>
            <a:endParaRPr lang="en-US" sz="1300" dirty="0">
              <a:solidFill>
                <a:prstClr val="black">
                  <a:lumMod val="65000"/>
                  <a:lumOff val="35000"/>
                </a:prstClr>
              </a:solidFill>
            </a:endParaRPr>
          </a:p>
        </p:txBody>
      </p:sp>
      <p:sp>
        <p:nvSpPr>
          <p:cNvPr id="44" name="Rectangle 43"/>
          <p:cNvSpPr/>
          <p:nvPr/>
        </p:nvSpPr>
        <p:spPr>
          <a:xfrm>
            <a:off x="6163733" y="1814872"/>
            <a:ext cx="2458064" cy="3352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5" name="Group 22"/>
          <p:cNvGrpSpPr/>
          <p:nvPr/>
        </p:nvGrpSpPr>
        <p:grpSpPr>
          <a:xfrm>
            <a:off x="6643465" y="1606592"/>
            <a:ext cx="1498600" cy="995516"/>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8" name="Text Placeholder 3"/>
          <p:cNvSpPr txBox="1">
            <a:spLocks/>
          </p:cNvSpPr>
          <p:nvPr/>
        </p:nvSpPr>
        <p:spPr>
          <a:xfrm>
            <a:off x="6303919" y="2703873"/>
            <a:ext cx="2304504" cy="230832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lang="el-GR" sz="2000" b="1" dirty="0">
                <a:solidFill>
                  <a:srgbClr val="ED7D31"/>
                </a:solidFill>
                <a:latin typeface="Calibri" panose="020F0502020204030204"/>
              </a:rPr>
              <a:t>Χαρά</a:t>
            </a:r>
            <a:endParaRPr kumimoji="0" lang="en-US" sz="2000" b="1" i="0" u="none" strike="noStrike" kern="1200" cap="none" spc="0" normalizeH="0" baseline="0" noProof="0" dirty="0">
              <a:ln>
                <a:noFill/>
              </a:ln>
              <a:solidFill>
                <a:srgbClr val="ED7D31"/>
              </a:solidFill>
              <a:effectLst/>
              <a:uLnTx/>
              <a:uFillTx/>
              <a:latin typeface="Calibri" panose="020F0502020204030204"/>
              <a:ea typeface="+mn-ea"/>
              <a:cs typeface="+mn-cs"/>
            </a:endParaRPr>
          </a:p>
          <a:p>
            <a:pPr lvl="0" algn="l">
              <a:defRPr/>
            </a:pPr>
            <a:r>
              <a:rPr lang="el-GR" sz="1300" dirty="0">
                <a:solidFill>
                  <a:prstClr val="black">
                    <a:lumMod val="65000"/>
                    <a:lumOff val="35000"/>
                  </a:prstClr>
                </a:solidFill>
              </a:rPr>
              <a:t>Το συναίσθημα της χαράς μας προσφέρει απίστευτη ενέργεια, ενθουσιασμό, διάθεση για δημιουργία και προσφορά αλλά και διάθεση να συγχωρέσουμε κάποιον που μας στεναχώρησε. Όταν νιώθουμε χαρά, νιώθουμε δυνατοί, αγαπητοί, γεμάτοι αυτοπεποίθηση και έχουμε ενέργεια να κάνουμε πράγματα.</a:t>
            </a:r>
            <a:endParaRPr kumimoji="0" lang="en-US" sz="1300" b="0" i="0" u="none" strike="noStrike" kern="1200" cap="none" spc="0" normalizeH="0" baseline="0" noProof="0" dirty="0">
              <a:ln>
                <a:noFill/>
              </a:ln>
              <a:solidFill>
                <a:prstClr val="black">
                  <a:lumMod val="65000"/>
                  <a:lumOff val="35000"/>
                </a:prstClr>
              </a:solidFill>
              <a:effectLst/>
              <a:uLnTx/>
              <a:uFillTx/>
              <a:latin typeface="Calibri" panose="020F0502020204030204"/>
              <a:cs typeface="Estrangelo Edessa" panose="03080600000000000000" pitchFamily="66" charset="0"/>
            </a:endParaRPr>
          </a:p>
        </p:txBody>
      </p:sp>
      <p:pic>
        <p:nvPicPr>
          <p:cNvPr id="16" name="Picture Placeholder 15"/>
          <p:cNvPicPr preferRelativeResize="0">
            <a:picLocks noGrp="1"/>
          </p:cNvPicPr>
          <p:nvPr>
            <p:ph type="pic" sz="quarter" idx="11"/>
          </p:nvPr>
        </p:nvPicPr>
        <p:blipFill>
          <a:blip r:embed="rId3">
            <a:extLst>
              <a:ext uri="{28A0092B-C50C-407E-A947-70E740481C1C}">
                <a14:useLocalDpi xmlns:a14="http://schemas.microsoft.com/office/drawing/2010/main" val="0"/>
              </a:ext>
            </a:extLst>
          </a:blip>
          <a:srcRect/>
          <a:stretch/>
        </p:blipFill>
        <p:spPr>
          <a:xfrm>
            <a:off x="190800" y="1602000"/>
            <a:ext cx="3052800" cy="3560400"/>
          </a:xfrm>
        </p:spPr>
      </p:pic>
      <p:pic>
        <p:nvPicPr>
          <p:cNvPr id="17" name="Picture Placeholder 16"/>
          <p:cNvPicPr preferRelativeResize="0">
            <a:picLocks noGrp="1"/>
          </p:cNvPicPr>
          <p:nvPr>
            <p:ph type="pic" sz="quarter" idx="12"/>
          </p:nvPr>
        </p:nvPicPr>
        <p:blipFill>
          <a:blip r:embed="rId4">
            <a:extLst>
              <a:ext uri="{28A0092B-C50C-407E-A947-70E740481C1C}">
                <a14:useLocalDpi xmlns:a14="http://schemas.microsoft.com/office/drawing/2010/main" val="0"/>
              </a:ext>
            </a:extLst>
          </a:blip>
          <a:srcRect/>
          <a:stretch/>
        </p:blipFill>
        <p:spPr>
          <a:xfrm>
            <a:off x="8953200" y="1600200"/>
            <a:ext cx="3052800" cy="3560064"/>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lvl="0" algn="ctr"/>
            <a:r>
              <a:rPr lang="el-GR" sz="2400" dirty="0">
                <a:solidFill>
                  <a:prstClr val="white">
                    <a:lumMod val="85000"/>
                  </a:prstClr>
                </a:solidFill>
              </a:rPr>
              <a:t>Συναισθήματα</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5960" y="1733230"/>
            <a:ext cx="591363" cy="591363"/>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9276" y="1718936"/>
            <a:ext cx="546977" cy="640080"/>
          </a:xfrm>
          <a:prstGeom prst="rect">
            <a:avLst/>
          </a:prstGeom>
          <a:effectLst>
            <a:outerShdw blurRad="50800" dist="38100" dir="2700000" algn="tl" rotWithShape="0">
              <a:prstClr val="black">
                <a:alpha val="40000"/>
              </a:prstClr>
            </a:outerShdw>
          </a:effectLst>
        </p:spPr>
      </p:pic>
      <p:sp>
        <p:nvSpPr>
          <p:cNvPr id="22" name="Footer Text">
            <a:extLst>
              <a:ext uri="{FF2B5EF4-FFF2-40B4-BE49-F238E27FC236}">
                <a16:creationId xmlns:a16="http://schemas.microsoft.com/office/drawing/2014/main" id="{C9F8997A-7739-4400-B0AB-E588F45D5AC3}"/>
              </a:ext>
            </a:extLst>
          </p:cNvPr>
          <p:cNvSpPr txBox="1"/>
          <p:nvPr/>
        </p:nvSpPr>
        <p:spPr>
          <a:xfrm>
            <a:off x="922742" y="5940000"/>
            <a:ext cx="10346519" cy="430887"/>
          </a:xfrm>
          <a:prstGeom prst="rect">
            <a:avLst/>
          </a:prstGeom>
          <a:noFill/>
        </p:spPr>
        <p:txBody>
          <a:bodyPr wrap="square" lIns="0" tIns="0" rIns="0" bIns="0" rtlCol="0">
            <a:spAutoFit/>
          </a:bodyPr>
          <a:lstStyle/>
          <a:p>
            <a:pPr algn="ctr"/>
            <a:r>
              <a:rPr lang="en-US" sz="1400" dirty="0">
                <a:solidFill>
                  <a:schemeClr val="bg1">
                    <a:lumMod val="85000"/>
                  </a:schemeClr>
                </a:solidFill>
              </a:rPr>
              <a:t>Katerina Papaioannou</a:t>
            </a:r>
          </a:p>
          <a:p>
            <a:pPr algn="ctr"/>
            <a:r>
              <a:rPr lang="en-US" sz="1400" dirty="0">
                <a:solidFill>
                  <a:schemeClr val="bg1">
                    <a:lumMod val="85000"/>
                  </a:schemeClr>
                </a:solidFill>
              </a:rPr>
              <a:t>Kids Life Coach</a:t>
            </a:r>
            <a:endParaRPr lang="en-US" sz="1333" dirty="0">
              <a:solidFill>
                <a:schemeClr val="bg1">
                  <a:lumMod val="85000"/>
                </a:schemeClr>
              </a:solidFill>
            </a:endParaRPr>
          </a:p>
        </p:txBody>
      </p:sp>
    </p:spTree>
    <p:extLst>
      <p:ext uri="{BB962C8B-B14F-4D97-AF65-F5344CB8AC3E}">
        <p14:creationId xmlns:p14="http://schemas.microsoft.com/office/powerpoint/2010/main" val="10180363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1+#ppt_w/2"/>
                                          </p:val>
                                        </p:tav>
                                        <p:tav tm="100000">
                                          <p:val>
                                            <p:strVal val="#ppt_x"/>
                                          </p:val>
                                        </p:tav>
                                      </p:tavLst>
                                    </p:anim>
                                    <p:anim calcmode="lin" valueType="num">
                                      <p:cBhvr additive="base">
                                        <p:cTn id="26" dur="500" fill="hold"/>
                                        <p:tgtEl>
                                          <p:spTgt spid="38"/>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up)">
                                      <p:cBhvr>
                                        <p:cTn id="42" dur="500"/>
                                        <p:tgtEl>
                                          <p:spTgt spid="41"/>
                                        </p:tgtEl>
                                      </p:cBhvr>
                                    </p:animEffect>
                                  </p:childTnLst>
                                </p:cTn>
                              </p:par>
                            </p:childTnLst>
                          </p:cTn>
                        </p:par>
                        <p:par>
                          <p:cTn id="43" fill="hold">
                            <p:stCondLst>
                              <p:cond delay="4500"/>
                            </p:stCondLst>
                            <p:childTnLst>
                              <p:par>
                                <p:cTn id="44" presetID="2" presetClass="entr" presetSubtype="2"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1+#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500" fill="hold"/>
                                        <p:tgtEl>
                                          <p:spTgt spid="3"/>
                                        </p:tgtEl>
                                        <p:attrNameLst>
                                          <p:attrName>ppt_w</p:attrName>
                                        </p:attrNameLst>
                                      </p:cBhvr>
                                      <p:tavLst>
                                        <p:tav tm="0">
                                          <p:val>
                                            <p:fltVal val="0"/>
                                          </p:val>
                                        </p:tav>
                                        <p:tav tm="100000">
                                          <p:val>
                                            <p:strVal val="#ppt_w"/>
                                          </p:val>
                                        </p:tav>
                                      </p:tavLst>
                                    </p:anim>
                                    <p:anim calcmode="lin" valueType="num">
                                      <p:cBhvr>
                                        <p:cTn id="52" dur="500" fill="hold"/>
                                        <p:tgtEl>
                                          <p:spTgt spid="3"/>
                                        </p:tgtEl>
                                        <p:attrNameLst>
                                          <p:attrName>ppt_h</p:attrName>
                                        </p:attrNameLst>
                                      </p:cBhvr>
                                      <p:tavLst>
                                        <p:tav tm="0">
                                          <p:val>
                                            <p:fltVal val="0"/>
                                          </p:val>
                                        </p:tav>
                                        <p:tav tm="100000">
                                          <p:val>
                                            <p:strVal val="#ppt_h"/>
                                          </p:val>
                                        </p:tav>
                                      </p:tavLst>
                                    </p:anim>
                                    <p:animEffect transition="in" filter="fade">
                                      <p:cBhvr>
                                        <p:cTn id="53" dur="500"/>
                                        <p:tgtEl>
                                          <p:spTgt spid="3"/>
                                        </p:tgtEl>
                                      </p:cBhvr>
                                    </p:animEffect>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up)">
                                      <p:cBhvr>
                                        <p:cTn id="63" dur="500"/>
                                        <p:tgtEl>
                                          <p:spTgt spid="48"/>
                                        </p:tgtEl>
                                      </p:cBhvr>
                                    </p:animEffect>
                                  </p:childTnLst>
                                </p:cTn>
                              </p:par>
                            </p:childTnLst>
                          </p:cTn>
                        </p:par>
                        <p:par>
                          <p:cTn id="64" fill="hold">
                            <p:stCondLst>
                              <p:cond delay="7000"/>
                            </p:stCondLst>
                            <p:childTnLst>
                              <p:par>
                                <p:cTn id="65" presetID="10"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7" grpId="0" animBg="1"/>
      <p:bldP spid="41" grpId="0"/>
      <p:bldP spid="44" grpId="0" animBg="1"/>
      <p:bldP spid="48" grpId="0"/>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grpSp>
        <p:nvGrpSpPr>
          <p:cNvPr id="23" name="Group 22"/>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25" name="Freeform 24"/>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25"/>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p:cNvSpPr/>
          <p:nvPr/>
        </p:nvSpPr>
        <p:spPr>
          <a:xfrm>
            <a:off x="3567848" y="1814872"/>
            <a:ext cx="2458064" cy="3352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11"/>
          <p:cNvGrpSpPr/>
          <p:nvPr/>
        </p:nvGrpSpPr>
        <p:grpSpPr>
          <a:xfrm>
            <a:off x="4047580" y="1606592"/>
            <a:ext cx="1498600" cy="995516"/>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Text Placeholder 3"/>
          <p:cNvSpPr txBox="1">
            <a:spLocks/>
          </p:cNvSpPr>
          <p:nvPr/>
        </p:nvSpPr>
        <p:spPr>
          <a:xfrm>
            <a:off x="3683726" y="2703873"/>
            <a:ext cx="2342186" cy="214828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1219170">
              <a:spcBef>
                <a:spcPct val="20000"/>
              </a:spcBef>
              <a:defRPr/>
            </a:pPr>
            <a:r>
              <a:rPr lang="el-GR" sz="2000" b="1" dirty="0">
                <a:solidFill>
                  <a:srgbClr val="5B9BD5"/>
                </a:solidFill>
              </a:rPr>
              <a:t>Θυμός</a:t>
            </a:r>
          </a:p>
          <a:p>
            <a:pPr lvl="0" algn="l" defTabSz="1219170">
              <a:spcBef>
                <a:spcPct val="20000"/>
              </a:spcBef>
              <a:defRPr/>
            </a:pPr>
            <a:r>
              <a:rPr lang="el-GR" sz="1300" dirty="0">
                <a:solidFill>
                  <a:prstClr val="black">
                    <a:lumMod val="65000"/>
                    <a:lumOff val="35000"/>
                  </a:prstClr>
                </a:solidFill>
              </a:rPr>
              <a:t>Ο θυμός είναι η άμυνα ενάντια σε βαθύτερα συναισθήματα όπως ο φόβος, η απογοήτευση, η ζήλια και ο πόνος. Όταν αυτά τα συναισθήματα γίνονται πολύ έντονα και συσσωρεύονται μέσα μας, τότε αυτόματα θυμώνουμε για να προστατεύσουμε τον εαυτό μας από τον υπερβολικό πόνο.</a:t>
            </a:r>
            <a:endParaRPr lang="en-US" sz="1300" dirty="0">
              <a:solidFill>
                <a:prstClr val="black">
                  <a:lumMod val="65000"/>
                  <a:lumOff val="35000"/>
                </a:prstClr>
              </a:solidFill>
            </a:endParaRPr>
          </a:p>
        </p:txBody>
      </p:sp>
      <p:sp>
        <p:nvSpPr>
          <p:cNvPr id="44" name="Rectangle 43"/>
          <p:cNvSpPr/>
          <p:nvPr/>
        </p:nvSpPr>
        <p:spPr>
          <a:xfrm>
            <a:off x="6163733" y="1814872"/>
            <a:ext cx="2458064" cy="3352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5" name="Group 22"/>
          <p:cNvGrpSpPr/>
          <p:nvPr/>
        </p:nvGrpSpPr>
        <p:grpSpPr>
          <a:xfrm>
            <a:off x="6643465" y="1606592"/>
            <a:ext cx="1498600" cy="995516"/>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8" name="Text Placeholder 3"/>
          <p:cNvSpPr txBox="1">
            <a:spLocks/>
          </p:cNvSpPr>
          <p:nvPr/>
        </p:nvSpPr>
        <p:spPr>
          <a:xfrm>
            <a:off x="6303919" y="2703873"/>
            <a:ext cx="2304504" cy="190821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lang="el-GR" sz="2000" b="1" dirty="0">
                <a:solidFill>
                  <a:srgbClr val="ED7D31"/>
                </a:solidFill>
                <a:latin typeface="Calibri" panose="020F0502020204030204"/>
              </a:rPr>
              <a:t>Ηρεμία</a:t>
            </a:r>
            <a:endParaRPr kumimoji="0" lang="en-US" sz="2000" b="1" i="0" u="none" strike="noStrike" kern="1200" cap="none" spc="0" normalizeH="0" baseline="0" noProof="0" dirty="0">
              <a:ln>
                <a:noFill/>
              </a:ln>
              <a:solidFill>
                <a:srgbClr val="ED7D31"/>
              </a:solidFill>
              <a:effectLst/>
              <a:uLnTx/>
              <a:uFillTx/>
              <a:latin typeface="Calibri" panose="020F0502020204030204"/>
              <a:ea typeface="+mn-ea"/>
              <a:cs typeface="+mn-cs"/>
            </a:endParaRPr>
          </a:p>
          <a:p>
            <a:pPr lvl="0" algn="l">
              <a:defRPr/>
            </a:pPr>
            <a:r>
              <a:rPr lang="el-GR" sz="1300" dirty="0">
                <a:solidFill>
                  <a:prstClr val="black">
                    <a:lumMod val="65000"/>
                    <a:lumOff val="35000"/>
                  </a:prstClr>
                </a:solidFill>
              </a:rPr>
              <a:t>Η ηρεμία έχει ως λέξη μια απίστευτη δύναμη. Με αυτή την εσωτερική δύναμη που έχουμε όλο μέσα μας μπορούμε να ελέγξουμε τον τρόπο με τον οποίο διαχειριζόμαστε όλα όσα συμβαίνουν στη ζωή μας​​χωρίς άγχος και φόβο.</a:t>
            </a:r>
            <a:endParaRPr kumimoji="0" lang="en-US" sz="1300" b="0" i="0" u="none" strike="noStrike" kern="1200" cap="none" spc="0" normalizeH="0" baseline="0" noProof="0" dirty="0">
              <a:ln>
                <a:noFill/>
              </a:ln>
              <a:solidFill>
                <a:prstClr val="black">
                  <a:lumMod val="65000"/>
                  <a:lumOff val="35000"/>
                </a:prstClr>
              </a:solidFill>
              <a:effectLst/>
              <a:uLnTx/>
              <a:uFillTx/>
              <a:latin typeface="Calibri" panose="020F0502020204030204"/>
              <a:cs typeface="Estrangelo Edessa" panose="03080600000000000000" pitchFamily="66" charset="0"/>
            </a:endParaRPr>
          </a:p>
        </p:txBody>
      </p:sp>
      <p:pic>
        <p:nvPicPr>
          <p:cNvPr id="16" name="Picture Placeholder 15"/>
          <p:cNvPicPr preferRelativeResize="0">
            <a:picLocks noGrp="1"/>
          </p:cNvPicPr>
          <p:nvPr>
            <p:ph type="pic" sz="quarter" idx="11"/>
          </p:nvPr>
        </p:nvPicPr>
        <p:blipFill>
          <a:blip r:embed="rId3">
            <a:extLst>
              <a:ext uri="{28A0092B-C50C-407E-A947-70E740481C1C}">
                <a14:useLocalDpi xmlns:a14="http://schemas.microsoft.com/office/drawing/2010/main" val="0"/>
              </a:ext>
            </a:extLst>
          </a:blip>
          <a:srcRect/>
          <a:stretch/>
        </p:blipFill>
        <p:spPr>
          <a:xfrm>
            <a:off x="190800" y="1602000"/>
            <a:ext cx="3052800" cy="3560400"/>
          </a:xfrm>
        </p:spPr>
      </p:pic>
      <p:pic>
        <p:nvPicPr>
          <p:cNvPr id="17" name="Picture Placeholder 16"/>
          <p:cNvPicPr preferRelativeResize="0">
            <a:picLocks noGrp="1"/>
          </p:cNvPicPr>
          <p:nvPr>
            <p:ph type="pic" sz="quarter" idx="12"/>
          </p:nvPr>
        </p:nvPicPr>
        <p:blipFill>
          <a:blip r:embed="rId4">
            <a:extLst>
              <a:ext uri="{28A0092B-C50C-407E-A947-70E740481C1C}">
                <a14:useLocalDpi xmlns:a14="http://schemas.microsoft.com/office/drawing/2010/main" val="0"/>
              </a:ext>
            </a:extLst>
          </a:blip>
          <a:srcRect/>
          <a:stretch/>
        </p:blipFill>
        <p:spPr>
          <a:xfrm>
            <a:off x="8953200" y="1600200"/>
            <a:ext cx="3052800" cy="35604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lvl="0" algn="ctr"/>
            <a:r>
              <a:rPr lang="el-GR" sz="2400" dirty="0">
                <a:solidFill>
                  <a:prstClr val="white">
                    <a:lumMod val="85000"/>
                  </a:prstClr>
                </a:solidFill>
              </a:rPr>
              <a:t>Συναισθήματα</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5960" y="1733230"/>
            <a:ext cx="591363" cy="591363"/>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9276" y="1718936"/>
            <a:ext cx="546977" cy="640080"/>
          </a:xfrm>
          <a:prstGeom prst="rect">
            <a:avLst/>
          </a:prstGeom>
          <a:effectLst>
            <a:outerShdw blurRad="50800" dist="38100" dir="2700000" algn="tl" rotWithShape="0">
              <a:prstClr val="black">
                <a:alpha val="40000"/>
              </a:prstClr>
            </a:outerShdw>
          </a:effectLst>
        </p:spPr>
      </p:pic>
      <p:sp>
        <p:nvSpPr>
          <p:cNvPr id="22" name="Footer Text">
            <a:extLst>
              <a:ext uri="{FF2B5EF4-FFF2-40B4-BE49-F238E27FC236}">
                <a16:creationId xmlns:a16="http://schemas.microsoft.com/office/drawing/2014/main" id="{C9F8997A-7739-4400-B0AB-E588F45D5AC3}"/>
              </a:ext>
            </a:extLst>
          </p:cNvPr>
          <p:cNvSpPr txBox="1"/>
          <p:nvPr/>
        </p:nvSpPr>
        <p:spPr>
          <a:xfrm>
            <a:off x="922742" y="5940000"/>
            <a:ext cx="10346519" cy="430887"/>
          </a:xfrm>
          <a:prstGeom prst="rect">
            <a:avLst/>
          </a:prstGeom>
          <a:noFill/>
        </p:spPr>
        <p:txBody>
          <a:bodyPr wrap="square" lIns="0" tIns="0" rIns="0" bIns="0" rtlCol="0">
            <a:spAutoFit/>
          </a:bodyPr>
          <a:lstStyle/>
          <a:p>
            <a:pPr algn="ctr"/>
            <a:r>
              <a:rPr lang="en-US" sz="1400" dirty="0">
                <a:solidFill>
                  <a:schemeClr val="bg1">
                    <a:lumMod val="85000"/>
                  </a:schemeClr>
                </a:solidFill>
              </a:rPr>
              <a:t>Katerina Papaioannou</a:t>
            </a:r>
          </a:p>
          <a:p>
            <a:pPr algn="ctr"/>
            <a:r>
              <a:rPr lang="en-US" sz="1400" dirty="0">
                <a:solidFill>
                  <a:schemeClr val="bg1">
                    <a:lumMod val="85000"/>
                  </a:schemeClr>
                </a:solidFill>
              </a:rPr>
              <a:t>Kids Life Coach</a:t>
            </a:r>
            <a:endParaRPr lang="en-US" sz="1333" dirty="0">
              <a:solidFill>
                <a:schemeClr val="bg1">
                  <a:lumMod val="85000"/>
                </a:schemeClr>
              </a:solidFill>
            </a:endParaRPr>
          </a:p>
        </p:txBody>
      </p:sp>
    </p:spTree>
    <p:extLst>
      <p:ext uri="{BB962C8B-B14F-4D97-AF65-F5344CB8AC3E}">
        <p14:creationId xmlns:p14="http://schemas.microsoft.com/office/powerpoint/2010/main" val="26035886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1+#ppt_w/2"/>
                                          </p:val>
                                        </p:tav>
                                        <p:tav tm="100000">
                                          <p:val>
                                            <p:strVal val="#ppt_x"/>
                                          </p:val>
                                        </p:tav>
                                      </p:tavLst>
                                    </p:anim>
                                    <p:anim calcmode="lin" valueType="num">
                                      <p:cBhvr additive="base">
                                        <p:cTn id="26" dur="500" fill="hold"/>
                                        <p:tgtEl>
                                          <p:spTgt spid="38"/>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up)">
                                      <p:cBhvr>
                                        <p:cTn id="42" dur="500"/>
                                        <p:tgtEl>
                                          <p:spTgt spid="41"/>
                                        </p:tgtEl>
                                      </p:cBhvr>
                                    </p:animEffect>
                                  </p:childTnLst>
                                </p:cTn>
                              </p:par>
                            </p:childTnLst>
                          </p:cTn>
                        </p:par>
                        <p:par>
                          <p:cTn id="43" fill="hold">
                            <p:stCondLst>
                              <p:cond delay="4500"/>
                            </p:stCondLst>
                            <p:childTnLst>
                              <p:par>
                                <p:cTn id="44" presetID="2" presetClass="entr" presetSubtype="2"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1+#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500" fill="hold"/>
                                        <p:tgtEl>
                                          <p:spTgt spid="3"/>
                                        </p:tgtEl>
                                        <p:attrNameLst>
                                          <p:attrName>ppt_w</p:attrName>
                                        </p:attrNameLst>
                                      </p:cBhvr>
                                      <p:tavLst>
                                        <p:tav tm="0">
                                          <p:val>
                                            <p:fltVal val="0"/>
                                          </p:val>
                                        </p:tav>
                                        <p:tav tm="100000">
                                          <p:val>
                                            <p:strVal val="#ppt_w"/>
                                          </p:val>
                                        </p:tav>
                                      </p:tavLst>
                                    </p:anim>
                                    <p:anim calcmode="lin" valueType="num">
                                      <p:cBhvr>
                                        <p:cTn id="52" dur="500" fill="hold"/>
                                        <p:tgtEl>
                                          <p:spTgt spid="3"/>
                                        </p:tgtEl>
                                        <p:attrNameLst>
                                          <p:attrName>ppt_h</p:attrName>
                                        </p:attrNameLst>
                                      </p:cBhvr>
                                      <p:tavLst>
                                        <p:tav tm="0">
                                          <p:val>
                                            <p:fltVal val="0"/>
                                          </p:val>
                                        </p:tav>
                                        <p:tav tm="100000">
                                          <p:val>
                                            <p:strVal val="#ppt_h"/>
                                          </p:val>
                                        </p:tav>
                                      </p:tavLst>
                                    </p:anim>
                                    <p:animEffect transition="in" filter="fade">
                                      <p:cBhvr>
                                        <p:cTn id="53" dur="500"/>
                                        <p:tgtEl>
                                          <p:spTgt spid="3"/>
                                        </p:tgtEl>
                                      </p:cBhvr>
                                    </p:animEffect>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up)">
                                      <p:cBhvr>
                                        <p:cTn id="63" dur="500"/>
                                        <p:tgtEl>
                                          <p:spTgt spid="48"/>
                                        </p:tgtEl>
                                      </p:cBhvr>
                                    </p:animEffect>
                                  </p:childTnLst>
                                </p:cTn>
                              </p:par>
                            </p:childTnLst>
                          </p:cTn>
                        </p:par>
                        <p:par>
                          <p:cTn id="64" fill="hold">
                            <p:stCondLst>
                              <p:cond delay="7000"/>
                            </p:stCondLst>
                            <p:childTnLst>
                              <p:par>
                                <p:cTn id="65" presetID="10"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7" grpId="0" animBg="1"/>
      <p:bldP spid="41" grpId="0"/>
      <p:bldP spid="44" grpId="0" animBg="1"/>
      <p:bldP spid="48" grpId="0"/>
      <p:bldP spid="21" grpId="0" animBg="1"/>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grpSp>
        <p:nvGrpSpPr>
          <p:cNvPr id="23" name="Group 22"/>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25" name="Freeform 24"/>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25"/>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p:cNvSpPr/>
          <p:nvPr/>
        </p:nvSpPr>
        <p:spPr>
          <a:xfrm>
            <a:off x="3567848" y="1814872"/>
            <a:ext cx="2458064" cy="3352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11"/>
          <p:cNvGrpSpPr/>
          <p:nvPr/>
        </p:nvGrpSpPr>
        <p:grpSpPr>
          <a:xfrm>
            <a:off x="4047580" y="1606592"/>
            <a:ext cx="1498600" cy="995516"/>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Text Placeholder 3"/>
          <p:cNvSpPr txBox="1">
            <a:spLocks/>
          </p:cNvSpPr>
          <p:nvPr/>
        </p:nvSpPr>
        <p:spPr>
          <a:xfrm>
            <a:off x="3683726" y="2703873"/>
            <a:ext cx="2342186" cy="194822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1219170">
              <a:spcBef>
                <a:spcPct val="20000"/>
              </a:spcBef>
              <a:defRPr/>
            </a:pPr>
            <a:r>
              <a:rPr lang="el-GR" sz="2000" b="1" dirty="0">
                <a:solidFill>
                  <a:srgbClr val="5B9BD5"/>
                </a:solidFill>
              </a:rPr>
              <a:t>Έκπληξη</a:t>
            </a:r>
          </a:p>
          <a:p>
            <a:pPr lvl="0" algn="l" defTabSz="1219170">
              <a:spcBef>
                <a:spcPct val="20000"/>
              </a:spcBef>
              <a:defRPr/>
            </a:pPr>
            <a:r>
              <a:rPr lang="el-GR" sz="1300" dirty="0">
                <a:solidFill>
                  <a:prstClr val="black">
                    <a:lumMod val="65000"/>
                    <a:lumOff val="35000"/>
                  </a:prstClr>
                </a:solidFill>
              </a:rPr>
              <a:t>Η έκπληξη είναι το συναίσθημα που νιώθουμε όταν γίνεται κάτι ξαφνικό. Η έκπληξη μπορεί να ευχάριστη, όπως ένα πάρτι γενεθλίων, μια σχολική εκδρομή, ένας καλός βαθμός σε ένα τεστ, αλλά και δυσάρεστη όπως ένας κακός βαθμός στο τεστ.</a:t>
            </a:r>
            <a:endParaRPr lang="en-US" sz="1300" dirty="0">
              <a:solidFill>
                <a:prstClr val="black">
                  <a:lumMod val="65000"/>
                  <a:lumOff val="35000"/>
                </a:prstClr>
              </a:solidFill>
            </a:endParaRPr>
          </a:p>
        </p:txBody>
      </p:sp>
      <p:sp>
        <p:nvSpPr>
          <p:cNvPr id="44" name="Rectangle 43"/>
          <p:cNvSpPr/>
          <p:nvPr/>
        </p:nvSpPr>
        <p:spPr>
          <a:xfrm>
            <a:off x="6163733" y="1814872"/>
            <a:ext cx="2458064" cy="3352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5" name="Group 22"/>
          <p:cNvGrpSpPr/>
          <p:nvPr/>
        </p:nvGrpSpPr>
        <p:grpSpPr>
          <a:xfrm>
            <a:off x="6643465" y="1606592"/>
            <a:ext cx="1498600" cy="995516"/>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8" name="Text Placeholder 3"/>
          <p:cNvSpPr txBox="1">
            <a:spLocks/>
          </p:cNvSpPr>
          <p:nvPr/>
        </p:nvSpPr>
        <p:spPr>
          <a:xfrm>
            <a:off x="6303919" y="2703873"/>
            <a:ext cx="2304504" cy="210826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lang="el-GR" sz="2000" b="1" dirty="0">
                <a:solidFill>
                  <a:srgbClr val="ED7D31"/>
                </a:solidFill>
                <a:latin typeface="Calibri" panose="020F0502020204030204"/>
              </a:rPr>
              <a:t>Ενοχή</a:t>
            </a:r>
            <a:endParaRPr kumimoji="0" lang="en-US" sz="2000" b="1" i="0" u="none" strike="noStrike" kern="1200" cap="none" spc="0" normalizeH="0" baseline="0" noProof="0" dirty="0">
              <a:ln>
                <a:noFill/>
              </a:ln>
              <a:solidFill>
                <a:srgbClr val="ED7D31"/>
              </a:solidFill>
              <a:effectLst/>
              <a:uLnTx/>
              <a:uFillTx/>
              <a:latin typeface="Calibri" panose="020F0502020204030204"/>
              <a:ea typeface="+mn-ea"/>
              <a:cs typeface="+mn-cs"/>
            </a:endParaRPr>
          </a:p>
          <a:p>
            <a:pPr lvl="0" algn="l">
              <a:defRPr/>
            </a:pPr>
            <a:r>
              <a:rPr lang="el-GR" sz="1300" dirty="0">
                <a:solidFill>
                  <a:prstClr val="black">
                    <a:lumMod val="65000"/>
                    <a:lumOff val="35000"/>
                  </a:prstClr>
                </a:solidFill>
              </a:rPr>
              <a:t>Είναι ένα αρνητικό συναίσθημα που έχουμε όταν θεωρούμε ότι με μια πράξη μας κάναμε κακό σε κάποιον άλλον η ακόμα και στον ίδιο τον εαυτό μας.</a:t>
            </a:r>
          </a:p>
          <a:p>
            <a:pPr lvl="0" algn="l">
              <a:defRPr/>
            </a:pPr>
            <a:r>
              <a:rPr lang="el-GR" sz="1300" dirty="0">
                <a:solidFill>
                  <a:prstClr val="black">
                    <a:lumMod val="65000"/>
                    <a:lumOff val="35000"/>
                  </a:prstClr>
                </a:solidFill>
              </a:rPr>
              <a:t>Αυτό το συναίσθημα μπορεί να αποδειχθεί πολύ δυσάρεστο, ιδιαίτερα επίμονο και συχνά μας βασανίζει ψυχικά.</a:t>
            </a:r>
            <a:endParaRPr kumimoji="0" lang="en-US" sz="1300" b="0" i="0" u="none" strike="noStrike" kern="1200" cap="none" spc="0" normalizeH="0" baseline="0" noProof="0" dirty="0">
              <a:ln>
                <a:noFill/>
              </a:ln>
              <a:solidFill>
                <a:prstClr val="black">
                  <a:lumMod val="65000"/>
                  <a:lumOff val="35000"/>
                </a:prstClr>
              </a:solidFill>
              <a:effectLst/>
              <a:uLnTx/>
              <a:uFillTx/>
              <a:latin typeface="Calibri" panose="020F0502020204030204"/>
              <a:cs typeface="Estrangelo Edessa" panose="03080600000000000000" pitchFamily="66" charset="0"/>
            </a:endParaRPr>
          </a:p>
        </p:txBody>
      </p:sp>
      <p:pic>
        <p:nvPicPr>
          <p:cNvPr id="16" name="Picture Placeholder 15"/>
          <p:cNvPicPr preferRelativeResize="0">
            <a:picLocks noGrp="1"/>
          </p:cNvPicPr>
          <p:nvPr>
            <p:ph type="pic" sz="quarter" idx="11"/>
          </p:nvPr>
        </p:nvPicPr>
        <p:blipFill>
          <a:blip r:embed="rId3">
            <a:extLst>
              <a:ext uri="{28A0092B-C50C-407E-A947-70E740481C1C}">
                <a14:useLocalDpi xmlns:a14="http://schemas.microsoft.com/office/drawing/2010/main" val="0"/>
              </a:ext>
            </a:extLst>
          </a:blip>
          <a:srcRect/>
          <a:stretch/>
        </p:blipFill>
        <p:spPr>
          <a:xfrm>
            <a:off x="190799" y="1601999"/>
            <a:ext cx="3052800" cy="3560400"/>
          </a:xfrm>
        </p:spPr>
      </p:pic>
      <p:pic>
        <p:nvPicPr>
          <p:cNvPr id="17" name="Picture Placeholder 16"/>
          <p:cNvPicPr preferRelativeResize="0">
            <a:picLocks noGrp="1"/>
          </p:cNvPicPr>
          <p:nvPr>
            <p:ph type="pic" sz="quarter" idx="12"/>
          </p:nvPr>
        </p:nvPicPr>
        <p:blipFill>
          <a:blip r:embed="rId4">
            <a:extLst>
              <a:ext uri="{28A0092B-C50C-407E-A947-70E740481C1C}">
                <a14:useLocalDpi xmlns:a14="http://schemas.microsoft.com/office/drawing/2010/main" val="0"/>
              </a:ext>
            </a:extLst>
          </a:blip>
          <a:srcRect/>
          <a:stretch/>
        </p:blipFill>
        <p:spPr>
          <a:xfrm>
            <a:off x="8953200" y="1602000"/>
            <a:ext cx="3052800" cy="35604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lvl="0" algn="ctr"/>
            <a:r>
              <a:rPr lang="el-GR" sz="2400" dirty="0">
                <a:solidFill>
                  <a:prstClr val="white">
                    <a:lumMod val="85000"/>
                  </a:prstClr>
                </a:solidFill>
              </a:rPr>
              <a:t>Συναισθήματα</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5960" y="1733230"/>
            <a:ext cx="591363" cy="591363"/>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9276" y="1718936"/>
            <a:ext cx="546977" cy="640080"/>
          </a:xfrm>
          <a:prstGeom prst="rect">
            <a:avLst/>
          </a:prstGeom>
          <a:effectLst>
            <a:outerShdw blurRad="50800" dist="38100" dir="2700000" algn="tl" rotWithShape="0">
              <a:prstClr val="black">
                <a:alpha val="40000"/>
              </a:prstClr>
            </a:outerShdw>
          </a:effectLst>
        </p:spPr>
      </p:pic>
      <p:sp>
        <p:nvSpPr>
          <p:cNvPr id="22" name="Footer Text">
            <a:extLst>
              <a:ext uri="{FF2B5EF4-FFF2-40B4-BE49-F238E27FC236}">
                <a16:creationId xmlns:a16="http://schemas.microsoft.com/office/drawing/2014/main" id="{C9F8997A-7739-4400-B0AB-E588F45D5AC3}"/>
              </a:ext>
            </a:extLst>
          </p:cNvPr>
          <p:cNvSpPr txBox="1"/>
          <p:nvPr/>
        </p:nvSpPr>
        <p:spPr>
          <a:xfrm>
            <a:off x="922742" y="5940000"/>
            <a:ext cx="10346519" cy="430887"/>
          </a:xfrm>
          <a:prstGeom prst="rect">
            <a:avLst/>
          </a:prstGeom>
          <a:noFill/>
        </p:spPr>
        <p:txBody>
          <a:bodyPr wrap="square" lIns="0" tIns="0" rIns="0" bIns="0" rtlCol="0">
            <a:spAutoFit/>
          </a:bodyPr>
          <a:lstStyle/>
          <a:p>
            <a:pPr algn="ctr"/>
            <a:r>
              <a:rPr lang="en-US" sz="1400" dirty="0">
                <a:solidFill>
                  <a:schemeClr val="bg1">
                    <a:lumMod val="85000"/>
                  </a:schemeClr>
                </a:solidFill>
              </a:rPr>
              <a:t>Katerina Papaioannou</a:t>
            </a:r>
          </a:p>
          <a:p>
            <a:pPr algn="ctr"/>
            <a:r>
              <a:rPr lang="en-US" sz="1400" dirty="0">
                <a:solidFill>
                  <a:schemeClr val="bg1">
                    <a:lumMod val="85000"/>
                  </a:schemeClr>
                </a:solidFill>
              </a:rPr>
              <a:t>Kids Life Coach</a:t>
            </a:r>
            <a:endParaRPr lang="en-US" sz="1333" dirty="0">
              <a:solidFill>
                <a:schemeClr val="bg1">
                  <a:lumMod val="85000"/>
                </a:schemeClr>
              </a:solidFill>
            </a:endParaRPr>
          </a:p>
        </p:txBody>
      </p:sp>
    </p:spTree>
    <p:extLst>
      <p:ext uri="{BB962C8B-B14F-4D97-AF65-F5344CB8AC3E}">
        <p14:creationId xmlns:p14="http://schemas.microsoft.com/office/powerpoint/2010/main" val="39810608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1+#ppt_w/2"/>
                                          </p:val>
                                        </p:tav>
                                        <p:tav tm="100000">
                                          <p:val>
                                            <p:strVal val="#ppt_x"/>
                                          </p:val>
                                        </p:tav>
                                      </p:tavLst>
                                    </p:anim>
                                    <p:anim calcmode="lin" valueType="num">
                                      <p:cBhvr additive="base">
                                        <p:cTn id="26" dur="500" fill="hold"/>
                                        <p:tgtEl>
                                          <p:spTgt spid="38"/>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up)">
                                      <p:cBhvr>
                                        <p:cTn id="42" dur="500"/>
                                        <p:tgtEl>
                                          <p:spTgt spid="41"/>
                                        </p:tgtEl>
                                      </p:cBhvr>
                                    </p:animEffect>
                                  </p:childTnLst>
                                </p:cTn>
                              </p:par>
                            </p:childTnLst>
                          </p:cTn>
                        </p:par>
                        <p:par>
                          <p:cTn id="43" fill="hold">
                            <p:stCondLst>
                              <p:cond delay="4500"/>
                            </p:stCondLst>
                            <p:childTnLst>
                              <p:par>
                                <p:cTn id="44" presetID="2" presetClass="entr" presetSubtype="2"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1+#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500" fill="hold"/>
                                        <p:tgtEl>
                                          <p:spTgt spid="3"/>
                                        </p:tgtEl>
                                        <p:attrNameLst>
                                          <p:attrName>ppt_w</p:attrName>
                                        </p:attrNameLst>
                                      </p:cBhvr>
                                      <p:tavLst>
                                        <p:tav tm="0">
                                          <p:val>
                                            <p:fltVal val="0"/>
                                          </p:val>
                                        </p:tav>
                                        <p:tav tm="100000">
                                          <p:val>
                                            <p:strVal val="#ppt_w"/>
                                          </p:val>
                                        </p:tav>
                                      </p:tavLst>
                                    </p:anim>
                                    <p:anim calcmode="lin" valueType="num">
                                      <p:cBhvr>
                                        <p:cTn id="52" dur="500" fill="hold"/>
                                        <p:tgtEl>
                                          <p:spTgt spid="3"/>
                                        </p:tgtEl>
                                        <p:attrNameLst>
                                          <p:attrName>ppt_h</p:attrName>
                                        </p:attrNameLst>
                                      </p:cBhvr>
                                      <p:tavLst>
                                        <p:tav tm="0">
                                          <p:val>
                                            <p:fltVal val="0"/>
                                          </p:val>
                                        </p:tav>
                                        <p:tav tm="100000">
                                          <p:val>
                                            <p:strVal val="#ppt_h"/>
                                          </p:val>
                                        </p:tav>
                                      </p:tavLst>
                                    </p:anim>
                                    <p:animEffect transition="in" filter="fade">
                                      <p:cBhvr>
                                        <p:cTn id="53" dur="500"/>
                                        <p:tgtEl>
                                          <p:spTgt spid="3"/>
                                        </p:tgtEl>
                                      </p:cBhvr>
                                    </p:animEffect>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up)">
                                      <p:cBhvr>
                                        <p:cTn id="63" dur="500"/>
                                        <p:tgtEl>
                                          <p:spTgt spid="48"/>
                                        </p:tgtEl>
                                      </p:cBhvr>
                                    </p:animEffect>
                                  </p:childTnLst>
                                </p:cTn>
                              </p:par>
                            </p:childTnLst>
                          </p:cTn>
                        </p:par>
                        <p:par>
                          <p:cTn id="64" fill="hold">
                            <p:stCondLst>
                              <p:cond delay="7000"/>
                            </p:stCondLst>
                            <p:childTnLst>
                              <p:par>
                                <p:cTn id="65" presetID="10"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7" grpId="0" animBg="1"/>
      <p:bldP spid="41" grpId="0"/>
      <p:bldP spid="44" grpId="0" animBg="1"/>
      <p:bldP spid="48" grpId="0"/>
      <p:bldP spid="21" grpId="0"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grpSp>
        <p:nvGrpSpPr>
          <p:cNvPr id="23" name="Group 22"/>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25" name="Freeform 24"/>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25"/>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p:cNvSpPr/>
          <p:nvPr/>
        </p:nvSpPr>
        <p:spPr>
          <a:xfrm>
            <a:off x="3567848" y="1814872"/>
            <a:ext cx="2458064" cy="3352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11"/>
          <p:cNvGrpSpPr/>
          <p:nvPr/>
        </p:nvGrpSpPr>
        <p:grpSpPr>
          <a:xfrm>
            <a:off x="4047580" y="1606592"/>
            <a:ext cx="1498600" cy="995516"/>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Text Placeholder 3"/>
          <p:cNvSpPr txBox="1">
            <a:spLocks/>
          </p:cNvSpPr>
          <p:nvPr/>
        </p:nvSpPr>
        <p:spPr>
          <a:xfrm>
            <a:off x="3683726" y="2703873"/>
            <a:ext cx="2342186" cy="214828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1219170">
              <a:spcBef>
                <a:spcPct val="20000"/>
              </a:spcBef>
              <a:defRPr/>
            </a:pPr>
            <a:r>
              <a:rPr lang="el-GR" sz="2000" b="1" dirty="0">
                <a:solidFill>
                  <a:srgbClr val="5B9BD5"/>
                </a:solidFill>
              </a:rPr>
              <a:t>Περηφάνια</a:t>
            </a:r>
          </a:p>
          <a:p>
            <a:pPr lvl="0" algn="l" defTabSz="1219170">
              <a:spcBef>
                <a:spcPct val="20000"/>
              </a:spcBef>
              <a:defRPr/>
            </a:pPr>
            <a:r>
              <a:rPr lang="el-GR" sz="1300" dirty="0">
                <a:solidFill>
                  <a:prstClr val="black">
                    <a:lumMod val="65000"/>
                    <a:lumOff val="35000"/>
                  </a:prstClr>
                </a:solidFill>
              </a:rPr>
              <a:t>Είναι το θετικό συναίσθημα που νιώθουμε όταν έχουμε πετύχει κάτι αξιόλογο, το οποίο έχει ως αποτέλεσμα να νιώθουμε καλά με τον εαυτό μας και τις πράξεις μας. Όταν όμως είναι υπερβολικό τότε μας οδηγεί στην αλαζονεία που μας απομακρύνει από τους συνανθρώπους μας.</a:t>
            </a:r>
            <a:endParaRPr lang="en-US" sz="1300" dirty="0">
              <a:solidFill>
                <a:prstClr val="black">
                  <a:lumMod val="65000"/>
                  <a:lumOff val="35000"/>
                </a:prstClr>
              </a:solidFill>
            </a:endParaRPr>
          </a:p>
        </p:txBody>
      </p:sp>
      <p:sp>
        <p:nvSpPr>
          <p:cNvPr id="44" name="Rectangle 43"/>
          <p:cNvSpPr/>
          <p:nvPr/>
        </p:nvSpPr>
        <p:spPr>
          <a:xfrm>
            <a:off x="6163733" y="1814872"/>
            <a:ext cx="2458064" cy="3352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5" name="Group 22"/>
          <p:cNvGrpSpPr/>
          <p:nvPr/>
        </p:nvGrpSpPr>
        <p:grpSpPr>
          <a:xfrm>
            <a:off x="6643465" y="1606592"/>
            <a:ext cx="1498600" cy="995516"/>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8" name="Text Placeholder 3"/>
          <p:cNvSpPr txBox="1">
            <a:spLocks/>
          </p:cNvSpPr>
          <p:nvPr/>
        </p:nvSpPr>
        <p:spPr>
          <a:xfrm>
            <a:off x="6303919" y="2703873"/>
            <a:ext cx="2304504" cy="190821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lang="el-GR" sz="2000" b="1" dirty="0">
                <a:solidFill>
                  <a:srgbClr val="ED7D31"/>
                </a:solidFill>
                <a:latin typeface="Calibri" panose="020F0502020204030204"/>
              </a:rPr>
              <a:t>Άγχος</a:t>
            </a:r>
            <a:endParaRPr kumimoji="0" lang="en-US" sz="2000" b="1" i="0" u="none" strike="noStrike" kern="1200" cap="none" spc="0" normalizeH="0" baseline="0" noProof="0" dirty="0">
              <a:ln>
                <a:noFill/>
              </a:ln>
              <a:solidFill>
                <a:srgbClr val="ED7D31"/>
              </a:solidFill>
              <a:effectLst/>
              <a:uLnTx/>
              <a:uFillTx/>
              <a:latin typeface="Calibri" panose="020F0502020204030204"/>
              <a:ea typeface="+mn-ea"/>
              <a:cs typeface="+mn-cs"/>
            </a:endParaRPr>
          </a:p>
          <a:p>
            <a:pPr lvl="0" algn="l">
              <a:defRPr/>
            </a:pPr>
            <a:r>
              <a:rPr lang="el-GR" sz="1300" dirty="0">
                <a:solidFill>
                  <a:prstClr val="black">
                    <a:lumMod val="65000"/>
                    <a:lumOff val="35000"/>
                  </a:prstClr>
                </a:solidFill>
              </a:rPr>
              <a:t>Το άγχος είναι ένα λειτουργικό συναίσθημα, το οποίο συχνά μας διευκολύνει να αντιμετωπίζουμε δύσκολες καταστάσεις που συναντάμε στη ζωή μας. Όταν όμως είναι υπερβολικό τότε απειλεί την σωματική και ψυχική μας υγεία.</a:t>
            </a:r>
            <a:endParaRPr kumimoji="0" lang="en-US" sz="1300" b="0" i="0" u="none" strike="noStrike" kern="1200" cap="none" spc="0" normalizeH="0" baseline="0" noProof="0" dirty="0">
              <a:ln>
                <a:noFill/>
              </a:ln>
              <a:solidFill>
                <a:prstClr val="black">
                  <a:lumMod val="65000"/>
                  <a:lumOff val="35000"/>
                </a:prstClr>
              </a:solidFill>
              <a:effectLst/>
              <a:uLnTx/>
              <a:uFillTx/>
              <a:latin typeface="Calibri" panose="020F0502020204030204"/>
              <a:cs typeface="Estrangelo Edessa" panose="03080600000000000000" pitchFamily="66" charset="0"/>
            </a:endParaRPr>
          </a:p>
        </p:txBody>
      </p:sp>
      <p:pic>
        <p:nvPicPr>
          <p:cNvPr id="16" name="Picture Placeholder 15"/>
          <p:cNvPicPr preferRelativeResize="0">
            <a:picLocks noGrp="1"/>
          </p:cNvPicPr>
          <p:nvPr>
            <p:ph type="pic" sz="quarter" idx="11"/>
          </p:nvPr>
        </p:nvPicPr>
        <p:blipFill>
          <a:blip r:embed="rId3">
            <a:extLst>
              <a:ext uri="{28A0092B-C50C-407E-A947-70E740481C1C}">
                <a14:useLocalDpi xmlns:a14="http://schemas.microsoft.com/office/drawing/2010/main" val="0"/>
              </a:ext>
            </a:extLst>
          </a:blip>
          <a:srcRect/>
          <a:stretch/>
        </p:blipFill>
        <p:spPr>
          <a:xfrm>
            <a:off x="190800" y="1602000"/>
            <a:ext cx="3052800" cy="3560400"/>
          </a:xfrm>
        </p:spPr>
      </p:pic>
      <p:pic>
        <p:nvPicPr>
          <p:cNvPr id="17" name="Picture Placeholder 16"/>
          <p:cNvPicPr preferRelativeResize="0">
            <a:picLocks noGrp="1"/>
          </p:cNvPicPr>
          <p:nvPr>
            <p:ph type="pic" sz="quarter" idx="12"/>
          </p:nvPr>
        </p:nvPicPr>
        <p:blipFill>
          <a:blip r:embed="rId4">
            <a:extLst>
              <a:ext uri="{28A0092B-C50C-407E-A947-70E740481C1C}">
                <a14:useLocalDpi xmlns:a14="http://schemas.microsoft.com/office/drawing/2010/main" val="0"/>
              </a:ext>
            </a:extLst>
          </a:blip>
          <a:srcRect/>
          <a:stretch/>
        </p:blipFill>
        <p:spPr>
          <a:xfrm>
            <a:off x="8953200" y="1602000"/>
            <a:ext cx="3052800" cy="35604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lvl="0" algn="ctr"/>
            <a:r>
              <a:rPr lang="el-GR" sz="2400" dirty="0">
                <a:solidFill>
                  <a:prstClr val="white">
                    <a:lumMod val="85000"/>
                  </a:prstClr>
                </a:solidFill>
              </a:rPr>
              <a:t>Συναισθήματα</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5960" y="1733230"/>
            <a:ext cx="591363" cy="591363"/>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9276" y="1718936"/>
            <a:ext cx="546977" cy="640080"/>
          </a:xfrm>
          <a:prstGeom prst="rect">
            <a:avLst/>
          </a:prstGeom>
          <a:effectLst>
            <a:outerShdw blurRad="50800" dist="38100" dir="2700000" algn="tl" rotWithShape="0">
              <a:prstClr val="black">
                <a:alpha val="40000"/>
              </a:prstClr>
            </a:outerShdw>
          </a:effectLst>
        </p:spPr>
      </p:pic>
      <p:sp>
        <p:nvSpPr>
          <p:cNvPr id="22" name="Footer Text">
            <a:extLst>
              <a:ext uri="{FF2B5EF4-FFF2-40B4-BE49-F238E27FC236}">
                <a16:creationId xmlns:a16="http://schemas.microsoft.com/office/drawing/2014/main" id="{C9F8997A-7739-4400-B0AB-E588F45D5AC3}"/>
              </a:ext>
            </a:extLst>
          </p:cNvPr>
          <p:cNvSpPr txBox="1"/>
          <p:nvPr/>
        </p:nvSpPr>
        <p:spPr>
          <a:xfrm>
            <a:off x="922742" y="5940000"/>
            <a:ext cx="10346519" cy="430887"/>
          </a:xfrm>
          <a:prstGeom prst="rect">
            <a:avLst/>
          </a:prstGeom>
          <a:noFill/>
        </p:spPr>
        <p:txBody>
          <a:bodyPr wrap="square" lIns="0" tIns="0" rIns="0" bIns="0" rtlCol="0">
            <a:spAutoFit/>
          </a:bodyPr>
          <a:lstStyle/>
          <a:p>
            <a:pPr algn="ctr"/>
            <a:r>
              <a:rPr lang="en-US" sz="1400" dirty="0">
                <a:solidFill>
                  <a:schemeClr val="bg1">
                    <a:lumMod val="85000"/>
                  </a:schemeClr>
                </a:solidFill>
              </a:rPr>
              <a:t>Katerina Papaioannou</a:t>
            </a:r>
          </a:p>
          <a:p>
            <a:pPr algn="ctr"/>
            <a:r>
              <a:rPr lang="en-US" sz="1400" dirty="0">
                <a:solidFill>
                  <a:schemeClr val="bg1">
                    <a:lumMod val="85000"/>
                  </a:schemeClr>
                </a:solidFill>
              </a:rPr>
              <a:t>Kids Life Coach</a:t>
            </a:r>
            <a:endParaRPr lang="en-US" sz="1333" dirty="0">
              <a:solidFill>
                <a:schemeClr val="bg1">
                  <a:lumMod val="85000"/>
                </a:schemeClr>
              </a:solidFill>
            </a:endParaRPr>
          </a:p>
        </p:txBody>
      </p:sp>
    </p:spTree>
    <p:extLst>
      <p:ext uri="{BB962C8B-B14F-4D97-AF65-F5344CB8AC3E}">
        <p14:creationId xmlns:p14="http://schemas.microsoft.com/office/powerpoint/2010/main" val="23319320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1+#ppt_w/2"/>
                                          </p:val>
                                        </p:tav>
                                        <p:tav tm="100000">
                                          <p:val>
                                            <p:strVal val="#ppt_x"/>
                                          </p:val>
                                        </p:tav>
                                      </p:tavLst>
                                    </p:anim>
                                    <p:anim calcmode="lin" valueType="num">
                                      <p:cBhvr additive="base">
                                        <p:cTn id="26" dur="500" fill="hold"/>
                                        <p:tgtEl>
                                          <p:spTgt spid="38"/>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up)">
                                      <p:cBhvr>
                                        <p:cTn id="42" dur="500"/>
                                        <p:tgtEl>
                                          <p:spTgt spid="41"/>
                                        </p:tgtEl>
                                      </p:cBhvr>
                                    </p:animEffect>
                                  </p:childTnLst>
                                </p:cTn>
                              </p:par>
                            </p:childTnLst>
                          </p:cTn>
                        </p:par>
                        <p:par>
                          <p:cTn id="43" fill="hold">
                            <p:stCondLst>
                              <p:cond delay="4500"/>
                            </p:stCondLst>
                            <p:childTnLst>
                              <p:par>
                                <p:cTn id="44" presetID="2" presetClass="entr" presetSubtype="2"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1+#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500" fill="hold"/>
                                        <p:tgtEl>
                                          <p:spTgt spid="3"/>
                                        </p:tgtEl>
                                        <p:attrNameLst>
                                          <p:attrName>ppt_w</p:attrName>
                                        </p:attrNameLst>
                                      </p:cBhvr>
                                      <p:tavLst>
                                        <p:tav tm="0">
                                          <p:val>
                                            <p:fltVal val="0"/>
                                          </p:val>
                                        </p:tav>
                                        <p:tav tm="100000">
                                          <p:val>
                                            <p:strVal val="#ppt_w"/>
                                          </p:val>
                                        </p:tav>
                                      </p:tavLst>
                                    </p:anim>
                                    <p:anim calcmode="lin" valueType="num">
                                      <p:cBhvr>
                                        <p:cTn id="52" dur="500" fill="hold"/>
                                        <p:tgtEl>
                                          <p:spTgt spid="3"/>
                                        </p:tgtEl>
                                        <p:attrNameLst>
                                          <p:attrName>ppt_h</p:attrName>
                                        </p:attrNameLst>
                                      </p:cBhvr>
                                      <p:tavLst>
                                        <p:tav tm="0">
                                          <p:val>
                                            <p:fltVal val="0"/>
                                          </p:val>
                                        </p:tav>
                                        <p:tav tm="100000">
                                          <p:val>
                                            <p:strVal val="#ppt_h"/>
                                          </p:val>
                                        </p:tav>
                                      </p:tavLst>
                                    </p:anim>
                                    <p:animEffect transition="in" filter="fade">
                                      <p:cBhvr>
                                        <p:cTn id="53" dur="500"/>
                                        <p:tgtEl>
                                          <p:spTgt spid="3"/>
                                        </p:tgtEl>
                                      </p:cBhvr>
                                    </p:animEffect>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up)">
                                      <p:cBhvr>
                                        <p:cTn id="63" dur="500"/>
                                        <p:tgtEl>
                                          <p:spTgt spid="48"/>
                                        </p:tgtEl>
                                      </p:cBhvr>
                                    </p:animEffect>
                                  </p:childTnLst>
                                </p:cTn>
                              </p:par>
                            </p:childTnLst>
                          </p:cTn>
                        </p:par>
                        <p:par>
                          <p:cTn id="64" fill="hold">
                            <p:stCondLst>
                              <p:cond delay="7000"/>
                            </p:stCondLst>
                            <p:childTnLst>
                              <p:par>
                                <p:cTn id="65" presetID="10"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7" grpId="0" animBg="1"/>
      <p:bldP spid="41" grpId="0"/>
      <p:bldP spid="44" grpId="0" animBg="1"/>
      <p:bldP spid="48" grpId="0"/>
      <p:bldP spid="21" grpId="0" animBg="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grpSp>
        <p:nvGrpSpPr>
          <p:cNvPr id="23" name="Group 22"/>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25" name="Freeform 24"/>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25"/>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p:cNvSpPr/>
          <p:nvPr/>
        </p:nvSpPr>
        <p:spPr>
          <a:xfrm>
            <a:off x="3567848" y="1814872"/>
            <a:ext cx="2458064" cy="3352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11"/>
          <p:cNvGrpSpPr/>
          <p:nvPr/>
        </p:nvGrpSpPr>
        <p:grpSpPr>
          <a:xfrm>
            <a:off x="4047580" y="1606592"/>
            <a:ext cx="1498600" cy="995516"/>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Text Placeholder 3"/>
          <p:cNvSpPr txBox="1">
            <a:spLocks/>
          </p:cNvSpPr>
          <p:nvPr/>
        </p:nvSpPr>
        <p:spPr>
          <a:xfrm>
            <a:off x="3683726" y="2703873"/>
            <a:ext cx="2342186" cy="214828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1219170">
              <a:spcBef>
                <a:spcPct val="20000"/>
              </a:spcBef>
              <a:defRPr/>
            </a:pPr>
            <a:r>
              <a:rPr lang="el-GR" sz="2000" b="1" dirty="0">
                <a:solidFill>
                  <a:srgbClr val="5B9BD5"/>
                </a:solidFill>
              </a:rPr>
              <a:t>Ενθουσιασμός</a:t>
            </a:r>
          </a:p>
          <a:p>
            <a:pPr lvl="0" algn="l" defTabSz="1219170">
              <a:spcBef>
                <a:spcPct val="20000"/>
              </a:spcBef>
              <a:defRPr/>
            </a:pPr>
            <a:r>
              <a:rPr lang="el-GR" sz="1300" dirty="0">
                <a:solidFill>
                  <a:prstClr val="black">
                    <a:lumMod val="65000"/>
                    <a:lumOff val="35000"/>
                  </a:prstClr>
                </a:solidFill>
              </a:rPr>
              <a:t>Ο ενθουσιασμός είναι συνώνυμο της έμπνευσης, της επιθυμίας για δράση, της επίτευξης στόχων. Ο ενθουσιασμός με απλά λόγια αντιπροσωπεύει την ενέργεια της χαράς, την εμπιστοσύνη στο επίτευγμα και την ύπαρξη ενός είδους υποστήριξης από τους γύρω μας.</a:t>
            </a:r>
            <a:endParaRPr lang="en-US" sz="1300" dirty="0">
              <a:solidFill>
                <a:prstClr val="black">
                  <a:lumMod val="65000"/>
                  <a:lumOff val="35000"/>
                </a:prstClr>
              </a:solidFill>
            </a:endParaRPr>
          </a:p>
        </p:txBody>
      </p:sp>
      <p:sp>
        <p:nvSpPr>
          <p:cNvPr id="44" name="Rectangle 43"/>
          <p:cNvSpPr/>
          <p:nvPr/>
        </p:nvSpPr>
        <p:spPr>
          <a:xfrm>
            <a:off x="6163733" y="1814872"/>
            <a:ext cx="2458064" cy="3352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5" name="Group 22"/>
          <p:cNvGrpSpPr/>
          <p:nvPr/>
        </p:nvGrpSpPr>
        <p:grpSpPr>
          <a:xfrm>
            <a:off x="6643465" y="1606592"/>
            <a:ext cx="1498600" cy="995516"/>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8" name="Text Placeholder 3"/>
          <p:cNvSpPr txBox="1">
            <a:spLocks/>
          </p:cNvSpPr>
          <p:nvPr/>
        </p:nvSpPr>
        <p:spPr>
          <a:xfrm>
            <a:off x="6303919" y="2703873"/>
            <a:ext cx="2304504" cy="210826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lang="el-GR" sz="2000" b="1" noProof="0" dirty="0">
                <a:solidFill>
                  <a:srgbClr val="ED7D31"/>
                </a:solidFill>
                <a:latin typeface="Calibri" panose="020F0502020204030204"/>
              </a:rPr>
              <a:t>Φόβος</a:t>
            </a:r>
            <a:endParaRPr kumimoji="0" lang="en-US" sz="2000" b="1" i="0" u="none" strike="noStrike" kern="1200" cap="none" spc="0" normalizeH="0" baseline="0" noProof="0" dirty="0">
              <a:ln>
                <a:noFill/>
              </a:ln>
              <a:solidFill>
                <a:srgbClr val="ED7D31"/>
              </a:solidFill>
              <a:effectLst/>
              <a:uLnTx/>
              <a:uFillTx/>
              <a:latin typeface="Calibri" panose="020F0502020204030204"/>
              <a:ea typeface="+mn-ea"/>
              <a:cs typeface="+mn-cs"/>
            </a:endParaRPr>
          </a:p>
          <a:p>
            <a:pPr lvl="0" algn="l">
              <a:defRPr/>
            </a:pPr>
            <a:r>
              <a:rPr lang="el-GR" sz="1300" dirty="0">
                <a:solidFill>
                  <a:prstClr val="black">
                    <a:lumMod val="65000"/>
                    <a:lumOff val="35000"/>
                  </a:prstClr>
                </a:solidFill>
              </a:rPr>
              <a:t>Ο φόβος είναι ένα φυσιολογικό και υγιές συναίσθημα που μας προειδοποιεί και μας προστατεύει από κάτι άγνωστο και απειλητικό. Όταν όμως ο φόβος γίνεται υπερβολικός τότε νιώθουμε άγχος και παρουσιάζουμε συμπτώματα που το καθιστούν δυσλειτουργικό.</a:t>
            </a:r>
            <a:endParaRPr kumimoji="0" lang="en-US" sz="1300" b="0" i="0" u="none" strike="noStrike" kern="1200" cap="none" spc="0" normalizeH="0" baseline="0" noProof="0" dirty="0">
              <a:ln>
                <a:noFill/>
              </a:ln>
              <a:solidFill>
                <a:prstClr val="black">
                  <a:lumMod val="65000"/>
                  <a:lumOff val="35000"/>
                </a:prstClr>
              </a:solidFill>
              <a:effectLst/>
              <a:uLnTx/>
              <a:uFillTx/>
              <a:latin typeface="Calibri" panose="020F0502020204030204"/>
              <a:cs typeface="Estrangelo Edessa" panose="03080600000000000000" pitchFamily="66" charset="0"/>
            </a:endParaRPr>
          </a:p>
        </p:txBody>
      </p:sp>
      <p:pic>
        <p:nvPicPr>
          <p:cNvPr id="16" name="Picture Placeholder 15"/>
          <p:cNvPicPr preferRelativeResize="0">
            <a:picLocks noGrp="1"/>
          </p:cNvPicPr>
          <p:nvPr>
            <p:ph type="pic" sz="quarter" idx="11"/>
          </p:nvPr>
        </p:nvPicPr>
        <p:blipFill>
          <a:blip r:embed="rId3" cstate="print">
            <a:extLst>
              <a:ext uri="{28A0092B-C50C-407E-A947-70E740481C1C}">
                <a14:useLocalDpi xmlns:a14="http://schemas.microsoft.com/office/drawing/2010/main" val="0"/>
              </a:ext>
            </a:extLst>
          </a:blip>
          <a:srcRect/>
          <a:stretch/>
        </p:blipFill>
        <p:spPr>
          <a:xfrm>
            <a:off x="190799" y="1601999"/>
            <a:ext cx="3052800" cy="3560400"/>
          </a:xfrm>
        </p:spPr>
      </p:pic>
      <p:pic>
        <p:nvPicPr>
          <p:cNvPr id="17" name="Picture Placeholder 16"/>
          <p:cNvPicPr preferRelativeResize="0">
            <a:picLocks noGrp="1"/>
          </p:cNvPicPr>
          <p:nvPr>
            <p:ph type="pic" sz="quarter" idx="12"/>
          </p:nvPr>
        </p:nvPicPr>
        <p:blipFill>
          <a:blip r:embed="rId4">
            <a:extLst>
              <a:ext uri="{28A0092B-C50C-407E-A947-70E740481C1C}">
                <a14:useLocalDpi xmlns:a14="http://schemas.microsoft.com/office/drawing/2010/main" val="0"/>
              </a:ext>
            </a:extLst>
          </a:blip>
          <a:srcRect/>
          <a:stretch/>
        </p:blipFill>
        <p:spPr>
          <a:xfrm>
            <a:off x="8953200" y="1602000"/>
            <a:ext cx="3052800" cy="35604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lvl="0" algn="ctr"/>
            <a:r>
              <a:rPr lang="el-GR" sz="2400" dirty="0">
                <a:solidFill>
                  <a:prstClr val="white">
                    <a:lumMod val="85000"/>
                  </a:prstClr>
                </a:solidFill>
              </a:rPr>
              <a:t>Συναισθήματα</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5960" y="1733230"/>
            <a:ext cx="591363" cy="591363"/>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9276" y="1718936"/>
            <a:ext cx="546977" cy="640080"/>
          </a:xfrm>
          <a:prstGeom prst="rect">
            <a:avLst/>
          </a:prstGeom>
          <a:effectLst>
            <a:outerShdw blurRad="50800" dist="38100" dir="2700000" algn="tl" rotWithShape="0">
              <a:prstClr val="black">
                <a:alpha val="40000"/>
              </a:prstClr>
            </a:outerShdw>
          </a:effectLst>
        </p:spPr>
      </p:pic>
      <p:sp>
        <p:nvSpPr>
          <p:cNvPr id="22" name="Footer Text">
            <a:extLst>
              <a:ext uri="{FF2B5EF4-FFF2-40B4-BE49-F238E27FC236}">
                <a16:creationId xmlns:a16="http://schemas.microsoft.com/office/drawing/2014/main" id="{C9F8997A-7739-4400-B0AB-E588F45D5AC3}"/>
              </a:ext>
            </a:extLst>
          </p:cNvPr>
          <p:cNvSpPr txBox="1"/>
          <p:nvPr/>
        </p:nvSpPr>
        <p:spPr>
          <a:xfrm>
            <a:off x="922742" y="5940000"/>
            <a:ext cx="10346519" cy="430887"/>
          </a:xfrm>
          <a:prstGeom prst="rect">
            <a:avLst/>
          </a:prstGeom>
          <a:noFill/>
        </p:spPr>
        <p:txBody>
          <a:bodyPr wrap="square" lIns="0" tIns="0" rIns="0" bIns="0" rtlCol="0">
            <a:spAutoFit/>
          </a:bodyPr>
          <a:lstStyle/>
          <a:p>
            <a:pPr algn="ctr"/>
            <a:r>
              <a:rPr lang="en-US" sz="1400" dirty="0">
                <a:solidFill>
                  <a:schemeClr val="bg1">
                    <a:lumMod val="85000"/>
                  </a:schemeClr>
                </a:solidFill>
              </a:rPr>
              <a:t>Katerina Papaioannou</a:t>
            </a:r>
          </a:p>
          <a:p>
            <a:pPr algn="ctr"/>
            <a:r>
              <a:rPr lang="en-US" sz="1400" dirty="0">
                <a:solidFill>
                  <a:schemeClr val="bg1">
                    <a:lumMod val="85000"/>
                  </a:schemeClr>
                </a:solidFill>
              </a:rPr>
              <a:t>Kids Life Coach</a:t>
            </a:r>
            <a:endParaRPr lang="en-US" sz="1333" dirty="0">
              <a:solidFill>
                <a:schemeClr val="bg1">
                  <a:lumMod val="85000"/>
                </a:schemeClr>
              </a:solidFill>
            </a:endParaRPr>
          </a:p>
        </p:txBody>
      </p:sp>
    </p:spTree>
    <p:extLst>
      <p:ext uri="{BB962C8B-B14F-4D97-AF65-F5344CB8AC3E}">
        <p14:creationId xmlns:p14="http://schemas.microsoft.com/office/powerpoint/2010/main" val="36011352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1+#ppt_w/2"/>
                                          </p:val>
                                        </p:tav>
                                        <p:tav tm="100000">
                                          <p:val>
                                            <p:strVal val="#ppt_x"/>
                                          </p:val>
                                        </p:tav>
                                      </p:tavLst>
                                    </p:anim>
                                    <p:anim calcmode="lin" valueType="num">
                                      <p:cBhvr additive="base">
                                        <p:cTn id="26" dur="500" fill="hold"/>
                                        <p:tgtEl>
                                          <p:spTgt spid="38"/>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up)">
                                      <p:cBhvr>
                                        <p:cTn id="42" dur="500"/>
                                        <p:tgtEl>
                                          <p:spTgt spid="41"/>
                                        </p:tgtEl>
                                      </p:cBhvr>
                                    </p:animEffect>
                                  </p:childTnLst>
                                </p:cTn>
                              </p:par>
                            </p:childTnLst>
                          </p:cTn>
                        </p:par>
                        <p:par>
                          <p:cTn id="43" fill="hold">
                            <p:stCondLst>
                              <p:cond delay="4500"/>
                            </p:stCondLst>
                            <p:childTnLst>
                              <p:par>
                                <p:cTn id="44" presetID="2" presetClass="entr" presetSubtype="2"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1+#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500" fill="hold"/>
                                        <p:tgtEl>
                                          <p:spTgt spid="3"/>
                                        </p:tgtEl>
                                        <p:attrNameLst>
                                          <p:attrName>ppt_w</p:attrName>
                                        </p:attrNameLst>
                                      </p:cBhvr>
                                      <p:tavLst>
                                        <p:tav tm="0">
                                          <p:val>
                                            <p:fltVal val="0"/>
                                          </p:val>
                                        </p:tav>
                                        <p:tav tm="100000">
                                          <p:val>
                                            <p:strVal val="#ppt_w"/>
                                          </p:val>
                                        </p:tav>
                                      </p:tavLst>
                                    </p:anim>
                                    <p:anim calcmode="lin" valueType="num">
                                      <p:cBhvr>
                                        <p:cTn id="52" dur="500" fill="hold"/>
                                        <p:tgtEl>
                                          <p:spTgt spid="3"/>
                                        </p:tgtEl>
                                        <p:attrNameLst>
                                          <p:attrName>ppt_h</p:attrName>
                                        </p:attrNameLst>
                                      </p:cBhvr>
                                      <p:tavLst>
                                        <p:tav tm="0">
                                          <p:val>
                                            <p:fltVal val="0"/>
                                          </p:val>
                                        </p:tav>
                                        <p:tav tm="100000">
                                          <p:val>
                                            <p:strVal val="#ppt_h"/>
                                          </p:val>
                                        </p:tav>
                                      </p:tavLst>
                                    </p:anim>
                                    <p:animEffect transition="in" filter="fade">
                                      <p:cBhvr>
                                        <p:cTn id="53" dur="500"/>
                                        <p:tgtEl>
                                          <p:spTgt spid="3"/>
                                        </p:tgtEl>
                                      </p:cBhvr>
                                    </p:animEffect>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up)">
                                      <p:cBhvr>
                                        <p:cTn id="63" dur="500"/>
                                        <p:tgtEl>
                                          <p:spTgt spid="48"/>
                                        </p:tgtEl>
                                      </p:cBhvr>
                                    </p:animEffect>
                                  </p:childTnLst>
                                </p:cTn>
                              </p:par>
                            </p:childTnLst>
                          </p:cTn>
                        </p:par>
                        <p:par>
                          <p:cTn id="64" fill="hold">
                            <p:stCondLst>
                              <p:cond delay="7000"/>
                            </p:stCondLst>
                            <p:childTnLst>
                              <p:par>
                                <p:cTn id="65" presetID="10"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7" grpId="0" animBg="1"/>
      <p:bldP spid="41" grpId="0"/>
      <p:bldP spid="44" grpId="0" animBg="1"/>
      <p:bldP spid="48" grpId="0"/>
      <p:bldP spid="21" grpId="0" animBg="1"/>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grpSp>
        <p:nvGrpSpPr>
          <p:cNvPr id="23" name="Group 22"/>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25" name="Freeform 24"/>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25"/>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p:cNvSpPr/>
          <p:nvPr/>
        </p:nvSpPr>
        <p:spPr>
          <a:xfrm>
            <a:off x="3567848" y="1814872"/>
            <a:ext cx="2458064" cy="3352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11"/>
          <p:cNvGrpSpPr/>
          <p:nvPr/>
        </p:nvGrpSpPr>
        <p:grpSpPr>
          <a:xfrm>
            <a:off x="4047580" y="1606592"/>
            <a:ext cx="1498600" cy="995516"/>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Text Placeholder 3"/>
          <p:cNvSpPr txBox="1">
            <a:spLocks/>
          </p:cNvSpPr>
          <p:nvPr/>
        </p:nvSpPr>
        <p:spPr>
          <a:xfrm>
            <a:off x="3683726" y="2703873"/>
            <a:ext cx="2342186" cy="194822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1219170">
              <a:spcBef>
                <a:spcPct val="20000"/>
              </a:spcBef>
              <a:defRPr/>
            </a:pPr>
            <a:r>
              <a:rPr lang="el-GR" sz="2000" b="1" dirty="0">
                <a:solidFill>
                  <a:srgbClr val="5B9BD5"/>
                </a:solidFill>
              </a:rPr>
              <a:t>Ντροπή</a:t>
            </a:r>
          </a:p>
          <a:p>
            <a:pPr lvl="0" algn="l" defTabSz="1219170">
              <a:spcBef>
                <a:spcPct val="20000"/>
              </a:spcBef>
              <a:defRPr/>
            </a:pPr>
            <a:r>
              <a:rPr lang="el-GR" sz="1300" dirty="0">
                <a:solidFill>
                  <a:prstClr val="black">
                    <a:lumMod val="65000"/>
                    <a:lumOff val="35000"/>
                  </a:prstClr>
                </a:solidFill>
              </a:rPr>
              <a:t>Είναι ένα κοινωνικό συναίσθημα. Όταν ντρεπόμαστε δεν εκφράζουμε τα συναισθήματά μας φοβούμενοι ότι θα ρεζιλευτούμε. Έτσι περιορίζουμε την ικανότητά μας να αισθανθούμε ελεύθεροι και χαρούμενοι.</a:t>
            </a:r>
            <a:endParaRPr lang="en-US" sz="1300" dirty="0">
              <a:solidFill>
                <a:prstClr val="black">
                  <a:lumMod val="65000"/>
                  <a:lumOff val="35000"/>
                </a:prstClr>
              </a:solidFill>
            </a:endParaRPr>
          </a:p>
        </p:txBody>
      </p:sp>
      <p:sp>
        <p:nvSpPr>
          <p:cNvPr id="44" name="Rectangle 43"/>
          <p:cNvSpPr/>
          <p:nvPr/>
        </p:nvSpPr>
        <p:spPr>
          <a:xfrm>
            <a:off x="6163733" y="1814872"/>
            <a:ext cx="2458064" cy="3352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5" name="Group 22"/>
          <p:cNvGrpSpPr/>
          <p:nvPr/>
        </p:nvGrpSpPr>
        <p:grpSpPr>
          <a:xfrm>
            <a:off x="6643465" y="1606592"/>
            <a:ext cx="1498600" cy="995516"/>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8" name="Text Placeholder 3"/>
          <p:cNvSpPr txBox="1">
            <a:spLocks/>
          </p:cNvSpPr>
          <p:nvPr/>
        </p:nvSpPr>
        <p:spPr>
          <a:xfrm>
            <a:off x="6303919" y="2703873"/>
            <a:ext cx="2304504" cy="210826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lang="el-GR" sz="2000" b="1" noProof="0" dirty="0">
                <a:solidFill>
                  <a:srgbClr val="ED7D31"/>
                </a:solidFill>
                <a:latin typeface="Calibri" panose="020F0502020204030204"/>
              </a:rPr>
              <a:t>Ζήλια</a:t>
            </a:r>
            <a:endParaRPr kumimoji="0" lang="en-US" sz="2000" b="1" i="0" u="none" strike="noStrike" kern="1200" cap="none" spc="0" normalizeH="0" baseline="0" noProof="0" dirty="0">
              <a:ln>
                <a:noFill/>
              </a:ln>
              <a:solidFill>
                <a:srgbClr val="ED7D31"/>
              </a:solidFill>
              <a:effectLst/>
              <a:uLnTx/>
              <a:uFillTx/>
              <a:latin typeface="Calibri" panose="020F0502020204030204"/>
              <a:ea typeface="+mn-ea"/>
              <a:cs typeface="+mn-cs"/>
            </a:endParaRPr>
          </a:p>
          <a:p>
            <a:pPr lvl="0" algn="l">
              <a:defRPr/>
            </a:pPr>
            <a:r>
              <a:rPr lang="el-GR" sz="1300" dirty="0">
                <a:solidFill>
                  <a:prstClr val="black">
                    <a:lumMod val="65000"/>
                    <a:lumOff val="35000"/>
                  </a:prstClr>
                </a:solidFill>
              </a:rPr>
              <a:t>Η Ζήλια είναι ένα δυσάρεστο συναίσθημα. Με αυτό το  συναίσθημα νιώθουμε ότι ένας άλλος αγαπιέται περισσότερο από εμάς ή είναι ανώτερος. Η ζήλια επίσης εμπεριέχει την επιθυμία να μοιάσουμε σε κάποιον ή να αποκτήσουμε κάτι που έχει κάποιος άλλος.</a:t>
            </a:r>
            <a:endParaRPr kumimoji="0" lang="en-US" sz="1300" b="0" i="0" u="none" strike="noStrike" kern="1200" cap="none" spc="0" normalizeH="0" baseline="0" noProof="0" dirty="0">
              <a:ln>
                <a:noFill/>
              </a:ln>
              <a:solidFill>
                <a:prstClr val="black">
                  <a:lumMod val="65000"/>
                  <a:lumOff val="35000"/>
                </a:prstClr>
              </a:solidFill>
              <a:effectLst/>
              <a:uLnTx/>
              <a:uFillTx/>
              <a:latin typeface="Calibri" panose="020F0502020204030204"/>
              <a:cs typeface="Estrangelo Edessa" panose="03080600000000000000" pitchFamily="66" charset="0"/>
            </a:endParaRPr>
          </a:p>
        </p:txBody>
      </p:sp>
      <p:pic>
        <p:nvPicPr>
          <p:cNvPr id="16" name="Picture Placeholder 15"/>
          <p:cNvPicPr preferRelativeResize="0">
            <a:picLocks noGrp="1"/>
          </p:cNvPicPr>
          <p:nvPr>
            <p:ph type="pic" sz="quarter" idx="11"/>
          </p:nvPr>
        </p:nvPicPr>
        <p:blipFill>
          <a:blip r:embed="rId3">
            <a:extLst>
              <a:ext uri="{28A0092B-C50C-407E-A947-70E740481C1C}">
                <a14:useLocalDpi xmlns:a14="http://schemas.microsoft.com/office/drawing/2010/main" val="0"/>
              </a:ext>
            </a:extLst>
          </a:blip>
          <a:srcRect/>
          <a:stretch/>
        </p:blipFill>
        <p:spPr>
          <a:xfrm>
            <a:off x="190800" y="1602000"/>
            <a:ext cx="3052800" cy="3560400"/>
          </a:xfrm>
        </p:spPr>
      </p:pic>
      <p:pic>
        <p:nvPicPr>
          <p:cNvPr id="17" name="Picture Placeholder 16"/>
          <p:cNvPicPr preferRelativeResize="0">
            <a:picLocks noGrp="1"/>
          </p:cNvPicPr>
          <p:nvPr>
            <p:ph type="pic" sz="quarter" idx="12"/>
          </p:nvPr>
        </p:nvPicPr>
        <p:blipFill>
          <a:blip r:embed="rId4">
            <a:extLst>
              <a:ext uri="{28A0092B-C50C-407E-A947-70E740481C1C}">
                <a14:useLocalDpi xmlns:a14="http://schemas.microsoft.com/office/drawing/2010/main" val="0"/>
              </a:ext>
            </a:extLst>
          </a:blip>
          <a:srcRect/>
          <a:stretch/>
        </p:blipFill>
        <p:spPr>
          <a:xfrm>
            <a:off x="8953200" y="1602000"/>
            <a:ext cx="3052800" cy="35604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lvl="0" algn="ctr"/>
            <a:r>
              <a:rPr lang="el-GR" sz="2400" dirty="0">
                <a:solidFill>
                  <a:prstClr val="white">
                    <a:lumMod val="85000"/>
                  </a:prstClr>
                </a:solidFill>
              </a:rPr>
              <a:t>Συναισθήματα</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5960" y="1733230"/>
            <a:ext cx="591363" cy="591363"/>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9276" y="1718936"/>
            <a:ext cx="546977" cy="640080"/>
          </a:xfrm>
          <a:prstGeom prst="rect">
            <a:avLst/>
          </a:prstGeom>
          <a:effectLst>
            <a:outerShdw blurRad="50800" dist="38100" dir="2700000" algn="tl" rotWithShape="0">
              <a:prstClr val="black">
                <a:alpha val="40000"/>
              </a:prstClr>
            </a:outerShdw>
          </a:effectLst>
        </p:spPr>
      </p:pic>
      <p:sp>
        <p:nvSpPr>
          <p:cNvPr id="22" name="Footer Text">
            <a:extLst>
              <a:ext uri="{FF2B5EF4-FFF2-40B4-BE49-F238E27FC236}">
                <a16:creationId xmlns:a16="http://schemas.microsoft.com/office/drawing/2014/main" id="{C9F8997A-7739-4400-B0AB-E588F45D5AC3}"/>
              </a:ext>
            </a:extLst>
          </p:cNvPr>
          <p:cNvSpPr txBox="1"/>
          <p:nvPr/>
        </p:nvSpPr>
        <p:spPr>
          <a:xfrm>
            <a:off x="922742" y="5940000"/>
            <a:ext cx="10346519" cy="430887"/>
          </a:xfrm>
          <a:prstGeom prst="rect">
            <a:avLst/>
          </a:prstGeom>
          <a:noFill/>
        </p:spPr>
        <p:txBody>
          <a:bodyPr wrap="square" lIns="0" tIns="0" rIns="0" bIns="0" rtlCol="0">
            <a:spAutoFit/>
          </a:bodyPr>
          <a:lstStyle/>
          <a:p>
            <a:pPr algn="ctr"/>
            <a:r>
              <a:rPr lang="en-US" sz="1400" dirty="0">
                <a:solidFill>
                  <a:schemeClr val="bg1">
                    <a:lumMod val="85000"/>
                  </a:schemeClr>
                </a:solidFill>
              </a:rPr>
              <a:t>Katerina Papaioannou</a:t>
            </a:r>
          </a:p>
          <a:p>
            <a:pPr algn="ctr"/>
            <a:r>
              <a:rPr lang="en-US" sz="1400" dirty="0">
                <a:solidFill>
                  <a:schemeClr val="bg1">
                    <a:lumMod val="85000"/>
                  </a:schemeClr>
                </a:solidFill>
              </a:rPr>
              <a:t>Kids Life Coach</a:t>
            </a:r>
            <a:endParaRPr lang="en-US" sz="1333" dirty="0">
              <a:solidFill>
                <a:schemeClr val="bg1">
                  <a:lumMod val="85000"/>
                </a:schemeClr>
              </a:solidFill>
            </a:endParaRPr>
          </a:p>
        </p:txBody>
      </p:sp>
    </p:spTree>
    <p:extLst>
      <p:ext uri="{BB962C8B-B14F-4D97-AF65-F5344CB8AC3E}">
        <p14:creationId xmlns:p14="http://schemas.microsoft.com/office/powerpoint/2010/main" val="40037091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1+#ppt_w/2"/>
                                          </p:val>
                                        </p:tav>
                                        <p:tav tm="100000">
                                          <p:val>
                                            <p:strVal val="#ppt_x"/>
                                          </p:val>
                                        </p:tav>
                                      </p:tavLst>
                                    </p:anim>
                                    <p:anim calcmode="lin" valueType="num">
                                      <p:cBhvr additive="base">
                                        <p:cTn id="26" dur="500" fill="hold"/>
                                        <p:tgtEl>
                                          <p:spTgt spid="38"/>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up)">
                                      <p:cBhvr>
                                        <p:cTn id="42" dur="500"/>
                                        <p:tgtEl>
                                          <p:spTgt spid="41"/>
                                        </p:tgtEl>
                                      </p:cBhvr>
                                    </p:animEffect>
                                  </p:childTnLst>
                                </p:cTn>
                              </p:par>
                            </p:childTnLst>
                          </p:cTn>
                        </p:par>
                        <p:par>
                          <p:cTn id="43" fill="hold">
                            <p:stCondLst>
                              <p:cond delay="4500"/>
                            </p:stCondLst>
                            <p:childTnLst>
                              <p:par>
                                <p:cTn id="44" presetID="2" presetClass="entr" presetSubtype="2"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1+#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500" fill="hold"/>
                                        <p:tgtEl>
                                          <p:spTgt spid="3"/>
                                        </p:tgtEl>
                                        <p:attrNameLst>
                                          <p:attrName>ppt_w</p:attrName>
                                        </p:attrNameLst>
                                      </p:cBhvr>
                                      <p:tavLst>
                                        <p:tav tm="0">
                                          <p:val>
                                            <p:fltVal val="0"/>
                                          </p:val>
                                        </p:tav>
                                        <p:tav tm="100000">
                                          <p:val>
                                            <p:strVal val="#ppt_w"/>
                                          </p:val>
                                        </p:tav>
                                      </p:tavLst>
                                    </p:anim>
                                    <p:anim calcmode="lin" valueType="num">
                                      <p:cBhvr>
                                        <p:cTn id="52" dur="500" fill="hold"/>
                                        <p:tgtEl>
                                          <p:spTgt spid="3"/>
                                        </p:tgtEl>
                                        <p:attrNameLst>
                                          <p:attrName>ppt_h</p:attrName>
                                        </p:attrNameLst>
                                      </p:cBhvr>
                                      <p:tavLst>
                                        <p:tav tm="0">
                                          <p:val>
                                            <p:fltVal val="0"/>
                                          </p:val>
                                        </p:tav>
                                        <p:tav tm="100000">
                                          <p:val>
                                            <p:strVal val="#ppt_h"/>
                                          </p:val>
                                        </p:tav>
                                      </p:tavLst>
                                    </p:anim>
                                    <p:animEffect transition="in" filter="fade">
                                      <p:cBhvr>
                                        <p:cTn id="53" dur="500"/>
                                        <p:tgtEl>
                                          <p:spTgt spid="3"/>
                                        </p:tgtEl>
                                      </p:cBhvr>
                                    </p:animEffect>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up)">
                                      <p:cBhvr>
                                        <p:cTn id="63" dur="500"/>
                                        <p:tgtEl>
                                          <p:spTgt spid="48"/>
                                        </p:tgtEl>
                                      </p:cBhvr>
                                    </p:animEffect>
                                  </p:childTnLst>
                                </p:cTn>
                              </p:par>
                            </p:childTnLst>
                          </p:cTn>
                        </p:par>
                        <p:par>
                          <p:cTn id="64" fill="hold">
                            <p:stCondLst>
                              <p:cond delay="7000"/>
                            </p:stCondLst>
                            <p:childTnLst>
                              <p:par>
                                <p:cTn id="65" presetID="10"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7" grpId="0" animBg="1"/>
      <p:bldP spid="41" grpId="0"/>
      <p:bldP spid="44" grpId="0" animBg="1"/>
      <p:bldP spid="48" grpId="0"/>
      <p:bldP spid="21" grpId="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grpSp>
        <p:nvGrpSpPr>
          <p:cNvPr id="23" name="Group 22"/>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25" name="Freeform 24"/>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25"/>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p:cNvSpPr/>
          <p:nvPr/>
        </p:nvSpPr>
        <p:spPr>
          <a:xfrm>
            <a:off x="3567848" y="1814872"/>
            <a:ext cx="2458064" cy="3352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11"/>
          <p:cNvGrpSpPr/>
          <p:nvPr/>
        </p:nvGrpSpPr>
        <p:grpSpPr>
          <a:xfrm>
            <a:off x="4047580" y="1606592"/>
            <a:ext cx="1498600" cy="995516"/>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Text Placeholder 3"/>
          <p:cNvSpPr txBox="1">
            <a:spLocks/>
          </p:cNvSpPr>
          <p:nvPr/>
        </p:nvSpPr>
        <p:spPr>
          <a:xfrm>
            <a:off x="3683726" y="2703873"/>
            <a:ext cx="2342186" cy="23483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1219170">
              <a:spcBef>
                <a:spcPct val="20000"/>
              </a:spcBef>
              <a:defRPr/>
            </a:pPr>
            <a:r>
              <a:rPr lang="el-GR" sz="2000" b="1" dirty="0">
                <a:solidFill>
                  <a:srgbClr val="5B9BD5"/>
                </a:solidFill>
              </a:rPr>
              <a:t>Απογοήτευση</a:t>
            </a:r>
          </a:p>
          <a:p>
            <a:pPr lvl="0" algn="l" defTabSz="1219170">
              <a:spcBef>
                <a:spcPct val="20000"/>
              </a:spcBef>
              <a:defRPr/>
            </a:pPr>
            <a:r>
              <a:rPr lang="el-GR" sz="1300" dirty="0">
                <a:solidFill>
                  <a:prstClr val="black">
                    <a:lumMod val="65000"/>
                    <a:lumOff val="35000"/>
                  </a:prstClr>
                </a:solidFill>
              </a:rPr>
              <a:t>Η απογοήτευση είναι μια μορφή απώλειας που δημιουργεί συναισθήματα θυμού, ανησυχίας και θλίψης. Κάποια στιγμή στη ζωή μας την αντιμετωπίζουμε και το διαχειριζόμαστε διαφορετικά ο καθένας μας. Την απογοήτευση μπορεί να την αισθανθούμε όταν δεν μας μιλάνε κάποια παιδιά στο σχολείο κτλ.</a:t>
            </a:r>
            <a:endParaRPr lang="en-US" sz="1300" dirty="0">
              <a:solidFill>
                <a:prstClr val="black">
                  <a:lumMod val="65000"/>
                  <a:lumOff val="35000"/>
                </a:prstClr>
              </a:solidFill>
            </a:endParaRPr>
          </a:p>
        </p:txBody>
      </p:sp>
      <p:sp>
        <p:nvSpPr>
          <p:cNvPr id="44" name="Rectangle 43"/>
          <p:cNvSpPr/>
          <p:nvPr/>
        </p:nvSpPr>
        <p:spPr>
          <a:xfrm>
            <a:off x="6163733" y="1814872"/>
            <a:ext cx="2458064" cy="3352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5" name="Group 22"/>
          <p:cNvGrpSpPr/>
          <p:nvPr/>
        </p:nvGrpSpPr>
        <p:grpSpPr>
          <a:xfrm>
            <a:off x="6643465" y="1606592"/>
            <a:ext cx="1498600" cy="995516"/>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8" name="Text Placeholder 3"/>
          <p:cNvSpPr txBox="1">
            <a:spLocks/>
          </p:cNvSpPr>
          <p:nvPr/>
        </p:nvSpPr>
        <p:spPr>
          <a:xfrm>
            <a:off x="6303919" y="2703873"/>
            <a:ext cx="2304504" cy="190821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lang="el-GR" sz="2000" b="1" noProof="0" dirty="0">
                <a:solidFill>
                  <a:srgbClr val="ED7D31"/>
                </a:solidFill>
                <a:latin typeface="Calibri" panose="020F0502020204030204"/>
              </a:rPr>
              <a:t>Οργή</a:t>
            </a:r>
            <a:endParaRPr kumimoji="0" lang="en-US" sz="2000" b="1" i="0" u="none" strike="noStrike" kern="1200" cap="none" spc="0" normalizeH="0" baseline="0" noProof="0" dirty="0">
              <a:ln>
                <a:noFill/>
              </a:ln>
              <a:solidFill>
                <a:srgbClr val="ED7D31"/>
              </a:solidFill>
              <a:effectLst/>
              <a:uLnTx/>
              <a:uFillTx/>
              <a:latin typeface="Calibri" panose="020F0502020204030204"/>
              <a:ea typeface="+mn-ea"/>
              <a:cs typeface="+mn-cs"/>
            </a:endParaRPr>
          </a:p>
          <a:p>
            <a:pPr lvl="0" algn="l">
              <a:defRPr/>
            </a:pPr>
            <a:r>
              <a:rPr lang="el-GR" sz="1300" dirty="0">
                <a:solidFill>
                  <a:prstClr val="black">
                    <a:lumMod val="65000"/>
                    <a:lumOff val="35000"/>
                  </a:prstClr>
                </a:solidFill>
              </a:rPr>
              <a:t>Είναι ο έντονος θυμός που προκαλείται από κάτι δυσάρεστο και εκδηλώνεται με επιθετικότητα και εκδικητική συμπεριφορά. Μας κατακλύζουν τα αρνητικά συναισθήματα και είναι καλό να τα ελέγχουμε και να μην χάνουμε την ψυχραιμία μας.</a:t>
            </a:r>
            <a:endParaRPr kumimoji="0" lang="en-US" sz="1300" b="0" i="0" u="none" strike="noStrike" kern="1200" cap="none" spc="0" normalizeH="0" baseline="0" noProof="0" dirty="0">
              <a:ln>
                <a:noFill/>
              </a:ln>
              <a:solidFill>
                <a:prstClr val="black">
                  <a:lumMod val="65000"/>
                  <a:lumOff val="35000"/>
                </a:prstClr>
              </a:solidFill>
              <a:effectLst/>
              <a:uLnTx/>
              <a:uFillTx/>
              <a:latin typeface="Calibri" panose="020F0502020204030204"/>
              <a:cs typeface="Estrangelo Edessa" panose="03080600000000000000" pitchFamily="66" charset="0"/>
            </a:endParaRPr>
          </a:p>
        </p:txBody>
      </p:sp>
      <p:pic>
        <p:nvPicPr>
          <p:cNvPr id="16" name="Picture Placeholder 15"/>
          <p:cNvPicPr preferRelativeResize="0">
            <a:picLocks noGrp="1"/>
          </p:cNvPicPr>
          <p:nvPr>
            <p:ph type="pic" sz="quarter" idx="11"/>
          </p:nvPr>
        </p:nvPicPr>
        <p:blipFill>
          <a:blip r:embed="rId3">
            <a:extLst>
              <a:ext uri="{28A0092B-C50C-407E-A947-70E740481C1C}">
                <a14:useLocalDpi xmlns:a14="http://schemas.microsoft.com/office/drawing/2010/main" val="0"/>
              </a:ext>
            </a:extLst>
          </a:blip>
          <a:srcRect/>
          <a:stretch/>
        </p:blipFill>
        <p:spPr>
          <a:xfrm>
            <a:off x="190800" y="1602000"/>
            <a:ext cx="3052800" cy="3560400"/>
          </a:xfrm>
        </p:spPr>
      </p:pic>
      <p:pic>
        <p:nvPicPr>
          <p:cNvPr id="17" name="Picture Placeholder 16"/>
          <p:cNvPicPr preferRelativeResize="0">
            <a:picLocks noGrp="1"/>
          </p:cNvPicPr>
          <p:nvPr>
            <p:ph type="pic" sz="quarter" idx="12"/>
          </p:nvPr>
        </p:nvPicPr>
        <p:blipFill>
          <a:blip r:embed="rId4">
            <a:extLst>
              <a:ext uri="{28A0092B-C50C-407E-A947-70E740481C1C}">
                <a14:useLocalDpi xmlns:a14="http://schemas.microsoft.com/office/drawing/2010/main" val="0"/>
              </a:ext>
            </a:extLst>
          </a:blip>
          <a:srcRect/>
          <a:stretch/>
        </p:blipFill>
        <p:spPr>
          <a:xfrm>
            <a:off x="8953200" y="1600200"/>
            <a:ext cx="3052800" cy="3560064"/>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lvl="0" algn="ctr"/>
            <a:r>
              <a:rPr lang="el-GR" sz="2400" dirty="0">
                <a:solidFill>
                  <a:prstClr val="white">
                    <a:lumMod val="85000"/>
                  </a:prstClr>
                </a:solidFill>
              </a:rPr>
              <a:t>Συναισθήματα</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5960" y="1733230"/>
            <a:ext cx="591363" cy="591363"/>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9276" y="1718936"/>
            <a:ext cx="546977" cy="640080"/>
          </a:xfrm>
          <a:prstGeom prst="rect">
            <a:avLst/>
          </a:prstGeom>
          <a:effectLst>
            <a:outerShdw blurRad="50800" dist="38100" dir="2700000" algn="tl" rotWithShape="0">
              <a:prstClr val="black">
                <a:alpha val="40000"/>
              </a:prstClr>
            </a:outerShdw>
          </a:effectLst>
        </p:spPr>
      </p:pic>
      <p:sp>
        <p:nvSpPr>
          <p:cNvPr id="22" name="Footer Text">
            <a:extLst>
              <a:ext uri="{FF2B5EF4-FFF2-40B4-BE49-F238E27FC236}">
                <a16:creationId xmlns:a16="http://schemas.microsoft.com/office/drawing/2014/main" id="{C9F8997A-7739-4400-B0AB-E588F45D5AC3}"/>
              </a:ext>
            </a:extLst>
          </p:cNvPr>
          <p:cNvSpPr txBox="1"/>
          <p:nvPr/>
        </p:nvSpPr>
        <p:spPr>
          <a:xfrm>
            <a:off x="922742" y="5940000"/>
            <a:ext cx="10346519" cy="430887"/>
          </a:xfrm>
          <a:prstGeom prst="rect">
            <a:avLst/>
          </a:prstGeom>
          <a:noFill/>
        </p:spPr>
        <p:txBody>
          <a:bodyPr wrap="square" lIns="0" tIns="0" rIns="0" bIns="0" rtlCol="0">
            <a:spAutoFit/>
          </a:bodyPr>
          <a:lstStyle/>
          <a:p>
            <a:pPr algn="ctr"/>
            <a:r>
              <a:rPr lang="en-US" sz="1400" dirty="0">
                <a:solidFill>
                  <a:schemeClr val="bg1">
                    <a:lumMod val="85000"/>
                  </a:schemeClr>
                </a:solidFill>
              </a:rPr>
              <a:t>Katerina Papaioannou</a:t>
            </a:r>
          </a:p>
          <a:p>
            <a:pPr algn="ctr"/>
            <a:r>
              <a:rPr lang="en-US" sz="1400" dirty="0">
                <a:solidFill>
                  <a:schemeClr val="bg1">
                    <a:lumMod val="85000"/>
                  </a:schemeClr>
                </a:solidFill>
              </a:rPr>
              <a:t>Kids Life Coach</a:t>
            </a:r>
            <a:endParaRPr lang="en-US" sz="1333" dirty="0">
              <a:solidFill>
                <a:schemeClr val="bg1">
                  <a:lumMod val="85000"/>
                </a:schemeClr>
              </a:solidFill>
            </a:endParaRPr>
          </a:p>
        </p:txBody>
      </p:sp>
    </p:spTree>
    <p:extLst>
      <p:ext uri="{BB962C8B-B14F-4D97-AF65-F5344CB8AC3E}">
        <p14:creationId xmlns:p14="http://schemas.microsoft.com/office/powerpoint/2010/main" val="15470050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1+#ppt_w/2"/>
                                          </p:val>
                                        </p:tav>
                                        <p:tav tm="100000">
                                          <p:val>
                                            <p:strVal val="#ppt_x"/>
                                          </p:val>
                                        </p:tav>
                                      </p:tavLst>
                                    </p:anim>
                                    <p:anim calcmode="lin" valueType="num">
                                      <p:cBhvr additive="base">
                                        <p:cTn id="26" dur="500" fill="hold"/>
                                        <p:tgtEl>
                                          <p:spTgt spid="38"/>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up)">
                                      <p:cBhvr>
                                        <p:cTn id="42" dur="500"/>
                                        <p:tgtEl>
                                          <p:spTgt spid="41"/>
                                        </p:tgtEl>
                                      </p:cBhvr>
                                    </p:animEffect>
                                  </p:childTnLst>
                                </p:cTn>
                              </p:par>
                            </p:childTnLst>
                          </p:cTn>
                        </p:par>
                        <p:par>
                          <p:cTn id="43" fill="hold">
                            <p:stCondLst>
                              <p:cond delay="4500"/>
                            </p:stCondLst>
                            <p:childTnLst>
                              <p:par>
                                <p:cTn id="44" presetID="2" presetClass="entr" presetSubtype="2"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1+#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500" fill="hold"/>
                                        <p:tgtEl>
                                          <p:spTgt spid="3"/>
                                        </p:tgtEl>
                                        <p:attrNameLst>
                                          <p:attrName>ppt_w</p:attrName>
                                        </p:attrNameLst>
                                      </p:cBhvr>
                                      <p:tavLst>
                                        <p:tav tm="0">
                                          <p:val>
                                            <p:fltVal val="0"/>
                                          </p:val>
                                        </p:tav>
                                        <p:tav tm="100000">
                                          <p:val>
                                            <p:strVal val="#ppt_w"/>
                                          </p:val>
                                        </p:tav>
                                      </p:tavLst>
                                    </p:anim>
                                    <p:anim calcmode="lin" valueType="num">
                                      <p:cBhvr>
                                        <p:cTn id="52" dur="500" fill="hold"/>
                                        <p:tgtEl>
                                          <p:spTgt spid="3"/>
                                        </p:tgtEl>
                                        <p:attrNameLst>
                                          <p:attrName>ppt_h</p:attrName>
                                        </p:attrNameLst>
                                      </p:cBhvr>
                                      <p:tavLst>
                                        <p:tav tm="0">
                                          <p:val>
                                            <p:fltVal val="0"/>
                                          </p:val>
                                        </p:tav>
                                        <p:tav tm="100000">
                                          <p:val>
                                            <p:strVal val="#ppt_h"/>
                                          </p:val>
                                        </p:tav>
                                      </p:tavLst>
                                    </p:anim>
                                    <p:animEffect transition="in" filter="fade">
                                      <p:cBhvr>
                                        <p:cTn id="53" dur="500"/>
                                        <p:tgtEl>
                                          <p:spTgt spid="3"/>
                                        </p:tgtEl>
                                      </p:cBhvr>
                                    </p:animEffect>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up)">
                                      <p:cBhvr>
                                        <p:cTn id="63" dur="500"/>
                                        <p:tgtEl>
                                          <p:spTgt spid="48"/>
                                        </p:tgtEl>
                                      </p:cBhvr>
                                    </p:animEffect>
                                  </p:childTnLst>
                                </p:cTn>
                              </p:par>
                            </p:childTnLst>
                          </p:cTn>
                        </p:par>
                        <p:par>
                          <p:cTn id="64" fill="hold">
                            <p:stCondLst>
                              <p:cond delay="7000"/>
                            </p:stCondLst>
                            <p:childTnLst>
                              <p:par>
                                <p:cTn id="65" presetID="10"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7" grpId="0" animBg="1"/>
      <p:bldP spid="41" grpId="0"/>
      <p:bldP spid="44" grpId="0" animBg="1"/>
      <p:bldP spid="48" grpId="0"/>
      <p:bldP spid="21"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grpSp>
        <p:nvGrpSpPr>
          <p:cNvPr id="23" name="Group 22"/>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25" name="Freeform 24"/>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25"/>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p:cNvSpPr/>
          <p:nvPr/>
        </p:nvSpPr>
        <p:spPr>
          <a:xfrm>
            <a:off x="6612889" y="1809600"/>
            <a:ext cx="2458064" cy="3352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11"/>
          <p:cNvGrpSpPr/>
          <p:nvPr/>
        </p:nvGrpSpPr>
        <p:grpSpPr>
          <a:xfrm>
            <a:off x="7092621" y="1601320"/>
            <a:ext cx="1498600" cy="995516"/>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Text Placeholder 3"/>
          <p:cNvSpPr txBox="1">
            <a:spLocks/>
          </p:cNvSpPr>
          <p:nvPr/>
        </p:nvSpPr>
        <p:spPr>
          <a:xfrm>
            <a:off x="6728767" y="2698601"/>
            <a:ext cx="2342186" cy="23483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1219170">
              <a:spcBef>
                <a:spcPct val="20000"/>
              </a:spcBef>
              <a:defRPr/>
            </a:pPr>
            <a:r>
              <a:rPr lang="el-GR" sz="2000" b="1" dirty="0">
                <a:solidFill>
                  <a:srgbClr val="5B9BD5"/>
                </a:solidFill>
              </a:rPr>
              <a:t>Αισιοδοξία</a:t>
            </a:r>
          </a:p>
          <a:p>
            <a:pPr lvl="0" algn="l" defTabSz="1219170">
              <a:spcBef>
                <a:spcPct val="20000"/>
              </a:spcBef>
              <a:defRPr/>
            </a:pPr>
            <a:r>
              <a:rPr lang="el-GR" sz="1300" dirty="0">
                <a:solidFill>
                  <a:prstClr val="black">
                    <a:lumMod val="65000"/>
                    <a:lumOff val="35000"/>
                  </a:prstClr>
                </a:solidFill>
              </a:rPr>
              <a:t>Είναι ένα θετικό συναίσθημα που αναφέρεται σε μια πεποίθηση ή ελπίδα ότι το αποτέλεσμα κάποιου συγκεκριμένου πράγματος το οποίο επιθυμούμε θα έχει θετική εξέλιξη ασχέτως των εμποδίων και των απογοητεύσεων που θα συναντήσουμε μέχρι το αποτέλεσμα.</a:t>
            </a:r>
            <a:endParaRPr lang="en-US" sz="1300" dirty="0">
              <a:solidFill>
                <a:prstClr val="black">
                  <a:lumMod val="65000"/>
                  <a:lumOff val="35000"/>
                </a:prstClr>
              </a:solidFill>
            </a:endParaRPr>
          </a:p>
        </p:txBody>
      </p:sp>
      <p:pic>
        <p:nvPicPr>
          <p:cNvPr id="16" name="Picture Placeholder 15"/>
          <p:cNvPicPr preferRelativeResize="0">
            <a:picLocks noGrp="1"/>
          </p:cNvPicPr>
          <p:nvPr>
            <p:ph type="pic" sz="quarter" idx="11"/>
          </p:nvPr>
        </p:nvPicPr>
        <p:blipFill>
          <a:blip r:embed="rId3">
            <a:extLst>
              <a:ext uri="{28A0092B-C50C-407E-A947-70E740481C1C}">
                <a14:useLocalDpi xmlns:a14="http://schemas.microsoft.com/office/drawing/2010/main" val="0"/>
              </a:ext>
            </a:extLst>
          </a:blip>
          <a:srcRect/>
          <a:stretch/>
        </p:blipFill>
        <p:spPr>
          <a:xfrm>
            <a:off x="2778519" y="1602000"/>
            <a:ext cx="3052800" cy="35604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lvl="0" algn="ctr"/>
            <a:r>
              <a:rPr lang="el-GR" sz="2400" dirty="0">
                <a:solidFill>
                  <a:prstClr val="white">
                    <a:lumMod val="85000"/>
                  </a:prstClr>
                </a:solidFill>
              </a:rPr>
              <a:t>Συναισθήματα</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1001" y="1727958"/>
            <a:ext cx="591363" cy="591363"/>
          </a:xfrm>
          <a:prstGeom prst="rect">
            <a:avLst/>
          </a:prstGeom>
          <a:effectLst>
            <a:outerShdw blurRad="50800" dist="38100" dir="2700000" algn="tl" rotWithShape="0">
              <a:prstClr val="black">
                <a:alpha val="40000"/>
              </a:prstClr>
            </a:outerShdw>
          </a:effectLst>
        </p:spPr>
      </p:pic>
      <p:sp>
        <p:nvSpPr>
          <p:cNvPr id="22" name="Footer Text">
            <a:extLst>
              <a:ext uri="{FF2B5EF4-FFF2-40B4-BE49-F238E27FC236}">
                <a16:creationId xmlns:a16="http://schemas.microsoft.com/office/drawing/2014/main" id="{C9F8997A-7739-4400-B0AB-E588F45D5AC3}"/>
              </a:ext>
            </a:extLst>
          </p:cNvPr>
          <p:cNvSpPr txBox="1"/>
          <p:nvPr/>
        </p:nvSpPr>
        <p:spPr>
          <a:xfrm>
            <a:off x="922742" y="5940000"/>
            <a:ext cx="10346519" cy="430887"/>
          </a:xfrm>
          <a:prstGeom prst="rect">
            <a:avLst/>
          </a:prstGeom>
          <a:noFill/>
        </p:spPr>
        <p:txBody>
          <a:bodyPr wrap="square" lIns="0" tIns="0" rIns="0" bIns="0" rtlCol="0">
            <a:spAutoFit/>
          </a:bodyPr>
          <a:lstStyle/>
          <a:p>
            <a:pPr algn="ctr"/>
            <a:r>
              <a:rPr lang="en-US" sz="1400" dirty="0">
                <a:solidFill>
                  <a:schemeClr val="bg1">
                    <a:lumMod val="85000"/>
                  </a:schemeClr>
                </a:solidFill>
              </a:rPr>
              <a:t>Katerina Papaioannou</a:t>
            </a:r>
          </a:p>
          <a:p>
            <a:pPr algn="ctr"/>
            <a:r>
              <a:rPr lang="en-US" sz="1400" dirty="0">
                <a:solidFill>
                  <a:schemeClr val="bg1">
                    <a:lumMod val="85000"/>
                  </a:schemeClr>
                </a:solidFill>
              </a:rPr>
              <a:t>Kids life Coach</a:t>
            </a:r>
            <a:endParaRPr lang="en-US" sz="1333" dirty="0">
              <a:solidFill>
                <a:schemeClr val="bg1">
                  <a:lumMod val="85000"/>
                </a:schemeClr>
              </a:solidFill>
            </a:endParaRPr>
          </a:p>
        </p:txBody>
      </p:sp>
    </p:spTree>
    <p:extLst>
      <p:ext uri="{BB962C8B-B14F-4D97-AF65-F5344CB8AC3E}">
        <p14:creationId xmlns:p14="http://schemas.microsoft.com/office/powerpoint/2010/main" val="25108091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fill="hold"/>
                                        <p:tgtEl>
                                          <p:spTgt spid="38"/>
                                        </p:tgtEl>
                                        <p:attrNameLst>
                                          <p:attrName>ppt_x</p:attrName>
                                        </p:attrNameLst>
                                      </p:cBhvr>
                                      <p:tavLst>
                                        <p:tav tm="0">
                                          <p:val>
                                            <p:strVal val="1+#ppt_w/2"/>
                                          </p:val>
                                        </p:tav>
                                        <p:tav tm="100000">
                                          <p:val>
                                            <p:strVal val="#ppt_x"/>
                                          </p:val>
                                        </p:tav>
                                      </p:tavLst>
                                    </p:anim>
                                    <p:anim calcmode="lin" valueType="num">
                                      <p:cBhvr additive="base">
                                        <p:cTn id="22" dur="500" fill="hold"/>
                                        <p:tgtEl>
                                          <p:spTgt spid="38"/>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1000"/>
                                        <p:tgtEl>
                                          <p:spTgt spid="37"/>
                                        </p:tgtEl>
                                      </p:cBhvr>
                                    </p:animEffect>
                                    <p:anim calcmode="lin" valueType="num">
                                      <p:cBhvr>
                                        <p:cTn id="33" dur="1000" fill="hold"/>
                                        <p:tgtEl>
                                          <p:spTgt spid="37"/>
                                        </p:tgtEl>
                                        <p:attrNameLst>
                                          <p:attrName>ppt_x</p:attrName>
                                        </p:attrNameLst>
                                      </p:cBhvr>
                                      <p:tavLst>
                                        <p:tav tm="0">
                                          <p:val>
                                            <p:strVal val="#ppt_x"/>
                                          </p:val>
                                        </p:tav>
                                        <p:tav tm="100000">
                                          <p:val>
                                            <p:strVal val="#ppt_x"/>
                                          </p:val>
                                        </p:tav>
                                      </p:tavLst>
                                    </p:anim>
                                    <p:anim calcmode="lin" valueType="num">
                                      <p:cBhvr>
                                        <p:cTn id="34" dur="1000" fill="hold"/>
                                        <p:tgtEl>
                                          <p:spTgt spid="3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up)">
                                      <p:cBhvr>
                                        <p:cTn id="38" dur="500"/>
                                        <p:tgtEl>
                                          <p:spTgt spid="41"/>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7" grpId="0" animBg="1"/>
      <p:bldP spid="41" grpId="0"/>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804</Words>
  <Application>Microsoft Office PowerPoint</Application>
  <PresentationFormat>Ευρεία οθόνη</PresentationFormat>
  <Paragraphs>85</Paragraphs>
  <Slides>12</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12</vt:i4>
      </vt:variant>
    </vt:vector>
  </HeadingPairs>
  <TitlesOfParts>
    <vt:vector size="17" baseType="lpstr">
      <vt:lpstr>AR BONNIE</vt:lpstr>
      <vt:lpstr>Arial</vt:lpstr>
      <vt:lpstr>Calibri</vt:lpstr>
      <vt:lpstr>Calibri Light</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Savvas Papaioannou</cp:lastModifiedBy>
  <cp:revision>2035</cp:revision>
  <dcterms:created xsi:type="dcterms:W3CDTF">2015-12-31T02:20:12Z</dcterms:created>
  <dcterms:modified xsi:type="dcterms:W3CDTF">2020-11-19T12:29:00Z</dcterms:modified>
</cp:coreProperties>
</file>